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27"/>
  </p:notesMasterIdLst>
  <p:sldIdLst>
    <p:sldId id="256" r:id="rId2"/>
    <p:sldId id="265" r:id="rId3"/>
    <p:sldId id="262" r:id="rId4"/>
    <p:sldId id="295" r:id="rId5"/>
    <p:sldId id="269" r:id="rId6"/>
    <p:sldId id="283" r:id="rId7"/>
    <p:sldId id="284" r:id="rId8"/>
    <p:sldId id="293" r:id="rId9"/>
    <p:sldId id="285" r:id="rId10"/>
    <p:sldId id="286" r:id="rId11"/>
    <p:sldId id="287" r:id="rId12"/>
    <p:sldId id="289" r:id="rId13"/>
    <p:sldId id="294" r:id="rId14"/>
    <p:sldId id="267" r:id="rId15"/>
    <p:sldId id="282" r:id="rId16"/>
    <p:sldId id="281" r:id="rId17"/>
    <p:sldId id="277" r:id="rId18"/>
    <p:sldId id="259" r:id="rId19"/>
    <p:sldId id="270" r:id="rId20"/>
    <p:sldId id="290" r:id="rId21"/>
    <p:sldId id="291" r:id="rId22"/>
    <p:sldId id="292" r:id="rId23"/>
    <p:sldId id="298" r:id="rId24"/>
    <p:sldId id="296" r:id="rId25"/>
    <p:sldId id="297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88063" autoAdjust="0"/>
  </p:normalViewPr>
  <p:slideViewPr>
    <p:cSldViewPr snapToGrid="0">
      <p:cViewPr varScale="1">
        <p:scale>
          <a:sx n="65" d="100"/>
          <a:sy n="65" d="100"/>
        </p:scale>
        <p:origin x="16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4B0CAAF-FEBE-4CE2-BB3B-7B37DDD222BB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861E901-FCEB-40E8-816A-FF721DB9504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978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1E901-FCEB-40E8-816A-FF721DB9504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79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1E901-FCEB-40E8-816A-FF721DB9504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546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1E901-FCEB-40E8-816A-FF721DB9504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291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1E901-FCEB-40E8-816A-FF721DB9504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0786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1E901-FCEB-40E8-816A-FF721DB9504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75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200" y="304803"/>
            <a:ext cx="4953000" cy="25907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3886200"/>
            <a:ext cx="5029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414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4B983-3998-42FD-9CF2-4E139D802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54D4AC-3ECC-4C2E-B961-39D65B4D77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8030078-205E-4EC9-8F24-D9A963974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572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</p:spTree>
    <p:extLst>
      <p:ext uri="{BB962C8B-B14F-4D97-AF65-F5344CB8AC3E}">
        <p14:creationId xmlns:p14="http://schemas.microsoft.com/office/powerpoint/2010/main" val="1371283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</p:spTree>
    <p:extLst>
      <p:ext uri="{BB962C8B-B14F-4D97-AF65-F5344CB8AC3E}">
        <p14:creationId xmlns:p14="http://schemas.microsoft.com/office/powerpoint/2010/main" val="165662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</p:spTree>
    <p:extLst>
      <p:ext uri="{BB962C8B-B14F-4D97-AF65-F5344CB8AC3E}">
        <p14:creationId xmlns:p14="http://schemas.microsoft.com/office/powerpoint/2010/main" val="225670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</p:spTree>
    <p:extLst>
      <p:ext uri="{BB962C8B-B14F-4D97-AF65-F5344CB8AC3E}">
        <p14:creationId xmlns:p14="http://schemas.microsoft.com/office/powerpoint/2010/main" val="402509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</p:spTree>
    <p:extLst>
      <p:ext uri="{BB962C8B-B14F-4D97-AF65-F5344CB8AC3E}">
        <p14:creationId xmlns:p14="http://schemas.microsoft.com/office/powerpoint/2010/main" val="1033601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2600" y="76200"/>
            <a:ext cx="6934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1800" y="6356352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C078096-9997-49EF-9104-EC42DAE8B8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51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79" r:id="rId6"/>
    <p:sldLayoutId id="2147483681" r:id="rId7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MA AGO Amendments </a:t>
            </a:r>
            <a:br>
              <a:rPr lang="en-US" sz="3200" dirty="0"/>
            </a:br>
            <a:r>
              <a:rPr lang="en-US" sz="3200" dirty="0"/>
              <a:t>to ISO-NE </a:t>
            </a:r>
            <a:br>
              <a:rPr lang="en-US" sz="3200" dirty="0"/>
            </a:br>
            <a:r>
              <a:rPr lang="en-US" sz="3200" dirty="0"/>
              <a:t>Energy Security  Improvements Proposal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NEPOOL Markets Committee</a:t>
            </a:r>
          </a:p>
          <a:p>
            <a:r>
              <a:rPr lang="en-US" sz="2400" dirty="0"/>
              <a:t>February 13, 2020</a:t>
            </a:r>
          </a:p>
        </p:txBody>
      </p:sp>
    </p:spTree>
    <p:extLst>
      <p:ext uri="{BB962C8B-B14F-4D97-AF65-F5344CB8AC3E}">
        <p14:creationId xmlns:p14="http://schemas.microsoft.com/office/powerpoint/2010/main" val="348498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66B497-833C-4C3C-9695-A51C170D8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RER can be removed from ESI design without hindering function of GCR and EIR (this contrasts with claims that EIR and GCR interact and moderate one another).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728DA9-C68C-42FA-9354-D62FCDE5B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3AE48F-9EBA-4531-9DEB-E7C6754D43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86F262-D04A-4A66-A71E-EE1246806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Removing RER does not disrupt other </a:t>
            </a:r>
            <a:br>
              <a:rPr lang="en-US" sz="3200" dirty="0"/>
            </a:br>
            <a:r>
              <a:rPr lang="en-US" sz="3200" dirty="0"/>
              <a:t>ESI components.</a:t>
            </a:r>
          </a:p>
        </p:txBody>
      </p:sp>
    </p:spTree>
    <p:extLst>
      <p:ext uri="{BB962C8B-B14F-4D97-AF65-F5344CB8AC3E}">
        <p14:creationId xmlns:p14="http://schemas.microsoft.com/office/powerpoint/2010/main" val="2931274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7250DB-8A48-40DF-973B-B9EAA77F6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NPCC Directory 5 was updated on September 27, 2019, clarifying </a:t>
            </a:r>
            <a:r>
              <a:rPr lang="en-US" i="1" dirty="0"/>
              <a:t>existing </a:t>
            </a:r>
            <a:r>
              <a:rPr lang="en-US" dirty="0"/>
              <a:t>requirements. Some textual changes, but no fundamental shift in requirements or obligations.</a:t>
            </a:r>
          </a:p>
          <a:p>
            <a:pPr lvl="1"/>
            <a:r>
              <a:rPr lang="en-US" dirty="0"/>
              <a:t>No change to Ten-Minute or Thirty-Minute Reserve restoration requirements.</a:t>
            </a:r>
          </a:p>
          <a:p>
            <a:pPr lvl="1"/>
            <a:r>
              <a:rPr lang="en-US" dirty="0"/>
              <a:t>No change in possible methods to mitigate a Reserve Deficiency.</a:t>
            </a:r>
          </a:p>
          <a:p>
            <a:r>
              <a:rPr lang="en-US" dirty="0"/>
              <a:t>New England has maintained reliability since 2012 with existing mitigation approaches. </a:t>
            </a:r>
          </a:p>
          <a:p>
            <a:pPr lvl="1"/>
            <a:r>
              <a:rPr lang="en-US" dirty="0"/>
              <a:t>Since 2012, NPCC has offered seven methods to mitigate Ten-Minute Reserve deficiencies and five methods to mitigate Thirty-Minute Reserve deficiencies.</a:t>
            </a:r>
          </a:p>
          <a:p>
            <a:r>
              <a:rPr lang="en-US" dirty="0"/>
              <a:t>As underlying NPCC requirements and restoration methods have remained the same since 2012, it is unclear why RER90 / RER240 are </a:t>
            </a:r>
            <a:r>
              <a:rPr lang="en-US" i="1" dirty="0"/>
              <a:t>now </a:t>
            </a:r>
            <a:r>
              <a:rPr lang="en-US" dirty="0"/>
              <a:t>required for reliability.  </a:t>
            </a:r>
          </a:p>
          <a:p>
            <a:pPr lvl="1"/>
            <a:r>
              <a:rPr lang="en-US" dirty="0"/>
              <a:t>Extra-commitments, </a:t>
            </a:r>
            <a:r>
              <a:rPr lang="en-US" i="1" dirty="0"/>
              <a:t>a la </a:t>
            </a:r>
            <a:r>
              <a:rPr lang="en-US" dirty="0"/>
              <a:t>RER, are permissible, but not obligatory. </a:t>
            </a:r>
          </a:p>
          <a:p>
            <a:pPr lvl="1"/>
            <a:r>
              <a:rPr lang="en-US" dirty="0"/>
              <a:t>Existing operator actions are sufficient.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i="1" u="sng" dirty="0"/>
              <a:t>Comparison of NPCC language provided in Appendix 1.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C2D7BF-A3C9-42F3-8FCA-C103C98096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F616FC-F3C9-4B18-A311-934CC2D43C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B17C583-91E2-4F84-8B5C-39B5D7B5F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Recent Updates to NPCC Directory 5 </a:t>
            </a:r>
            <a:br>
              <a:rPr lang="en-US" sz="3200" dirty="0"/>
            </a:br>
            <a:r>
              <a:rPr lang="en-US" sz="3200" u="sng" dirty="0"/>
              <a:t>do not</a:t>
            </a:r>
            <a:r>
              <a:rPr lang="en-US" sz="3200" dirty="0"/>
              <a:t> require an RER-style product.</a:t>
            </a:r>
          </a:p>
        </p:txBody>
      </p:sp>
    </p:spTree>
    <p:extLst>
      <p:ext uri="{BB962C8B-B14F-4D97-AF65-F5344CB8AC3E}">
        <p14:creationId xmlns:p14="http://schemas.microsoft.com/office/powerpoint/2010/main" val="3128560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B18B5B4-849F-4F23-A2A5-5972BE3A8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2"/>
            <a:ext cx="8491591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RER has tenuous link to FERC’s fuel security charge in </a:t>
            </a:r>
            <a:br>
              <a:rPr lang="en-US" dirty="0"/>
            </a:br>
            <a:r>
              <a:rPr lang="en-US" dirty="0"/>
              <a:t>EL-18-182.  </a:t>
            </a:r>
          </a:p>
          <a:p>
            <a:pPr lvl="1"/>
            <a:r>
              <a:rPr lang="en-US" dirty="0"/>
              <a:t>RER inflates ESI procurement quantities, which may increase fuel inventories.  No demonstrated link between increased fuel and improved reliability.</a:t>
            </a:r>
          </a:p>
          <a:p>
            <a:r>
              <a:rPr lang="en-US" dirty="0"/>
              <a:t>Over past 13 years, RER could have mitigated reserve shortages in just 0.03% of hours (see Appendix 2 for details).</a:t>
            </a:r>
          </a:p>
          <a:p>
            <a:pPr lvl="1"/>
            <a:r>
              <a:rPr lang="en-US" dirty="0"/>
              <a:t>One long-duration deficiency occurred in cold months (100 minutes, System, 2/12/08).</a:t>
            </a:r>
          </a:p>
          <a:p>
            <a:pPr lvl="1"/>
            <a:r>
              <a:rPr lang="en-US" dirty="0"/>
              <a:t>Only one long-duration deficiency since 2013 (305 minutes, NEMABOS, 5/19/17)</a:t>
            </a:r>
          </a:p>
          <a:p>
            <a:r>
              <a:rPr lang="en-US" dirty="0"/>
              <a:t>RER </a:t>
            </a:r>
            <a:r>
              <a:rPr lang="en-US" i="1" dirty="0"/>
              <a:t>may </a:t>
            </a:r>
            <a:r>
              <a:rPr lang="en-US" dirty="0"/>
              <a:t>provide other reliability benefits, but ESI Impact Analysis modeling is unable to capture these benefits.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A146F9-B65B-45DF-8E59-A547B1CF7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F60412-0399-4750-A364-7A57BC37B3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235EC15-7B31-44CE-898D-3EC30118C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Link Between RER &amp; Fuel Security </a:t>
            </a:r>
            <a:br>
              <a:rPr lang="en-US" sz="3200" dirty="0"/>
            </a:br>
            <a:r>
              <a:rPr lang="en-US" sz="3200" dirty="0"/>
              <a:t>is Weak.</a:t>
            </a:r>
          </a:p>
        </p:txBody>
      </p:sp>
    </p:spTree>
    <p:extLst>
      <p:ext uri="{BB962C8B-B14F-4D97-AF65-F5344CB8AC3E}">
        <p14:creationId xmlns:p14="http://schemas.microsoft.com/office/powerpoint/2010/main" val="1266438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6BBC28-7CDA-4FD8-9354-A8DA665ED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5400" dirty="0"/>
              <a:t>Amendment #2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637A5CB-8C9E-EC43-B4CE-124C50955D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40247CF-6048-E44D-BB38-D71545B3F3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004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FE5FCBE-FF4E-4688-9EE9-8FCE7771D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756150"/>
          </a:xfrm>
        </p:spPr>
        <p:txBody>
          <a:bodyPr>
            <a:normAutofit fontScale="92500" lnSpcReduction="20000"/>
          </a:bodyPr>
          <a:lstStyle/>
          <a:p>
            <a:r>
              <a:rPr lang="en-US" sz="3800" dirty="0"/>
              <a:t>The IMM will report on the performance of the first three years of the ESI program, in its annual report for calendar year 2027.</a:t>
            </a:r>
          </a:p>
          <a:p>
            <a:r>
              <a:rPr lang="en-US" sz="3800" dirty="0"/>
              <a:t>Report would evaluate the extent to which ESI has achieved operational, market, reliability, energy security and other goals</a:t>
            </a:r>
          </a:p>
          <a:p>
            <a:pPr lvl="1"/>
            <a:r>
              <a:rPr lang="en-US" sz="3400" dirty="0"/>
              <a:t>Seeks to match program success to goals and objectives contained in FERC’s July 2018 order in EL18-182 and ISO filings in response to the order. </a:t>
            </a:r>
          </a:p>
          <a:p>
            <a:endParaRPr lang="en-US" sz="38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B3C4E18-6077-412F-8301-79781E93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Amendment #2</a:t>
            </a:r>
            <a:br>
              <a:rPr lang="en-US" dirty="0"/>
            </a:br>
            <a:r>
              <a:rPr lang="en-US" dirty="0"/>
              <a:t>Add a Look-Back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37FB1CEB-FB63-FD4E-ABF7-F454D2A7DF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EFC209F3-C96D-0344-8E2F-B50DCCFBA7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632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55242C-7578-4496-AE38-96095FFB4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Performance Criteria: In its evaluation, the IMM will use pre-defined performance criteria developed with input from the states, the ISO, and NEPOOL stakeholders.</a:t>
            </a:r>
          </a:p>
          <a:p>
            <a:endParaRPr lang="en-US" dirty="0"/>
          </a:p>
          <a:p>
            <a:r>
              <a:rPr lang="en-US" dirty="0"/>
              <a:t>The IMM will finalize the ESI evaluation criteria and methods and make an informational filing with FERC by June 1, 2026.</a:t>
            </a:r>
            <a:r>
              <a:rPr lang="en-US" strike="sngStrike" dirty="0"/>
              <a:t> 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FE067B-0279-4756-B7B3-3BED4E6AFA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AE89EF-5159-4960-96C8-D82FE65087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BFA482D-5AFB-4B2A-8114-756FE94BA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Look-Back Provision, cont’d.</a:t>
            </a:r>
          </a:p>
        </p:txBody>
      </p:sp>
    </p:spTree>
    <p:extLst>
      <p:ext uri="{BB962C8B-B14F-4D97-AF65-F5344CB8AC3E}">
        <p14:creationId xmlns:p14="http://schemas.microsoft.com/office/powerpoint/2010/main" val="3732007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FDFA47-A2D6-4148-AFDB-5CAF89BC0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EMM may, but is not required to, respond to the IMM’s report with its own analysis, findings and recommendations. Response subject to informational filing.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In response to any findings and recommendations by the IMM and EMM, ISO-NE will develop program adjustments or explain why it believes they are unnecessary. 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67F9D6-50C0-44E7-ADF9-7FC048227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ABB756-8FF1-4B17-BEB7-F2B336F4F2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3FB5429-138F-451E-8107-920EFE016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Look-Back Provision, cont’d. </a:t>
            </a:r>
          </a:p>
        </p:txBody>
      </p:sp>
    </p:spTree>
    <p:extLst>
      <p:ext uri="{BB962C8B-B14F-4D97-AF65-F5344CB8AC3E}">
        <p14:creationId xmlns:p14="http://schemas.microsoft.com/office/powerpoint/2010/main" val="2663457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24100E5-9545-4BF8-B9A8-090049DD1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amendment encourages a timely review of ESI’s performance and a mandate to correct any deficiencies or unanticipated effects after ESI has had a reasonable amount of time to  generate performance data.</a:t>
            </a:r>
          </a:p>
          <a:p>
            <a:endParaRPr lang="en-US" dirty="0"/>
          </a:p>
          <a:p>
            <a:r>
              <a:rPr lang="en-US" dirty="0"/>
              <a:t>Collaborative establishment of performance criteria will allow for a thorough, fair and transparent evaluation. 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E004EB-1C2A-49E9-85A3-8F0BE79FC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Amendment # 2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1EA63657-724B-1D40-A581-B7971FDC90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85E8FD22-8566-A742-8A60-DAB20382DA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323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6BBC28-7CDA-4FD8-9354-A8DA665ED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5400" dirty="0"/>
              <a:t>Questions?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637A5CB-8C9E-EC43-B4CE-124C50955D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40247CF-6048-E44D-BB38-D71545B3F3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0366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B6EBB3-7E4F-45F1-BAD0-98511968E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5400" dirty="0"/>
              <a:t>NPCC Directory 5 Language</a:t>
            </a:r>
            <a:br>
              <a:rPr lang="en-US" sz="5400" dirty="0"/>
            </a:br>
            <a:r>
              <a:rPr lang="en-US" sz="2200" dirty="0"/>
              <a:t>Comparison of October 11, 2012 and September 27, 2019 Versions</a:t>
            </a:r>
          </a:p>
          <a:p>
            <a:pPr marL="0" indent="0" algn="ctr">
              <a:buNone/>
            </a:pPr>
            <a:endParaRPr lang="en-US" sz="5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225BB08-95B5-43FC-AAA6-4EDFFE599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1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0FF3D59-2435-B647-9078-7B0868C4E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E4DF1BC-A094-F949-8653-9C6C5689A7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739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368CFDB-CC61-4C0A-B011-1728FF033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MA AGO is proposing 2 separate amendments to ISO-NE’s ESI proposal at this time.</a:t>
            </a:r>
          </a:p>
          <a:p>
            <a:r>
              <a:rPr lang="en-US" dirty="0"/>
              <a:t>Each is a stand alone to be voted separately.</a:t>
            </a:r>
          </a:p>
          <a:p>
            <a:r>
              <a:rPr lang="en-US" dirty="0"/>
              <a:t>Each is intended to improve ESI.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D3699A0-6F57-425E-8EC7-48D1B714D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AE3F522C-83F9-6F4E-9655-C10CCA6A5B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3D69E83F-7677-BA48-B2DB-4D65469003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934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3C59B6-A478-402D-9AD9-E1F0EF286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October 11, 2012 </a:t>
            </a:r>
            <a:r>
              <a:rPr lang="en-US" b="1" dirty="0"/>
              <a:t>(Section 5.2: Restoration of Ten-Minute Reserve)</a:t>
            </a:r>
          </a:p>
          <a:p>
            <a:pPr marL="457200" lvl="1" indent="0">
              <a:buNone/>
            </a:pPr>
            <a:r>
              <a:rPr lang="en-US" dirty="0"/>
              <a:t>If a Balancing Authority becomes deficient in ten-minute reserve or forecasts a deficiency without counting the contribution of either curtailment of interruptible loads that is not part of normal operations, and/or public appeals:</a:t>
            </a:r>
          </a:p>
          <a:p>
            <a:pPr marL="1200150" lvl="1" indent="-742950">
              <a:buNone/>
            </a:pPr>
            <a:r>
              <a:rPr lang="en-US" b="1" dirty="0"/>
              <a:t>5.2.1 </a:t>
            </a:r>
            <a:r>
              <a:rPr lang="en-US" dirty="0"/>
              <a:t>It shall restore its ten-minute reserve as soon as possible and within the duration specified by the appropriate NERC standard*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September 19, 2019 </a:t>
            </a:r>
            <a:r>
              <a:rPr lang="en-US" b="1" dirty="0"/>
              <a:t>(R1: Ten-Minute Reserve Requirements)</a:t>
            </a:r>
          </a:p>
          <a:p>
            <a:pPr marL="457200" lvl="1" indent="0">
              <a:buNone/>
            </a:pPr>
            <a:r>
              <a:rPr lang="en-US" dirty="0"/>
              <a:t>If a Balancing Authority becomes deficient in ten-minute reserve or forecasts a deficiency, it shall restore its ten-minute reserve as soon as possible and within the duration specified in the appropriate NERC standard*.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*</a:t>
            </a:r>
            <a:r>
              <a:rPr lang="en-US" b="1" dirty="0"/>
              <a:t>NERC BAL-002-2 </a:t>
            </a:r>
            <a:r>
              <a:rPr lang="en-US" dirty="0"/>
              <a:t>provides 90 minutes as the Contingency Reserve Restoration Period.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Note</a:t>
            </a:r>
            <a:r>
              <a:rPr lang="en-US" dirty="0"/>
              <a:t>: actions to mitigate Ten-Minute Reserve shortages are the same in both versions of Directory 5 (Cf. Appendix B, Section 3.1 (Sep 19, 2019) and Appendix 3, Section 3.1 (October 11, 2012)).</a:t>
            </a:r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95E3F7-3DFD-4371-B574-CF1B50E523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F2D59-2AAF-4D0C-BB3D-42E39791EB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E3E70DE-B713-4628-B3BB-C5DA74B8A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NPCC: Restoration of Ten-Minute Reserve </a:t>
            </a:r>
          </a:p>
        </p:txBody>
      </p:sp>
    </p:spTree>
    <p:extLst>
      <p:ext uri="{BB962C8B-B14F-4D97-AF65-F5344CB8AC3E}">
        <p14:creationId xmlns:p14="http://schemas.microsoft.com/office/powerpoint/2010/main" val="2099604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5519B50-17A5-4768-B8B7-28FBF04BB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October 11, 2012 </a:t>
            </a:r>
            <a:r>
              <a:rPr lang="en-US" b="1" dirty="0"/>
              <a:t>(Section 5.4: Restoration of Thirty-Minute Reserve)</a:t>
            </a:r>
          </a:p>
          <a:p>
            <a:pPr marL="457200" lvl="1" indent="0">
              <a:buNone/>
            </a:pPr>
            <a:r>
              <a:rPr lang="en-US" dirty="0"/>
              <a:t>If a Balancing Authority is deficient in thirty-minute reserve for four hours, or if it forecasts a deficiency of any duration beyond a four hour horizon, refer to Appendix 3, Sections 3.6 and 3.7 for guidance on the restoration of thirty-minute reserve.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September 19, 2019 </a:t>
            </a:r>
            <a:r>
              <a:rPr lang="en-US" b="1" dirty="0"/>
              <a:t>(R2: Thirty-Minute Reserve Requirements)</a:t>
            </a:r>
          </a:p>
          <a:p>
            <a:pPr marL="457200" lvl="1" indent="0">
              <a:buNone/>
            </a:pPr>
            <a:r>
              <a:rPr lang="en-US" dirty="0"/>
              <a:t>A Balancing Authority deficient in thirty-minute reserve for four hours, or forecasting a deficiency of any duration beyond a four hour horizon, shall eliminate the deficiency if possible, or minimize the magnitude and duration of the deficiency.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Note</a:t>
            </a:r>
            <a:r>
              <a:rPr lang="en-US" dirty="0"/>
              <a:t>: actions to mitigate Thirty-Minute Reserve shortages are the same in both versions of Directory 5 (Cf. Appendix B, Section 4.1 (Sep 19, 2019) and Appendix 3, Section 3.6 (October 11, 2012)).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41CEEC-C664-4153-8060-BAA1EBAA22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2ACB9-1233-4216-A8A4-2F55F8B274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0E064B7-4A61-4B1A-BB04-0465D19EC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NPCC: Restoration of Thirty-Minute Reserve </a:t>
            </a:r>
          </a:p>
        </p:txBody>
      </p:sp>
    </p:spTree>
    <p:extLst>
      <p:ext uri="{BB962C8B-B14F-4D97-AF65-F5344CB8AC3E}">
        <p14:creationId xmlns:p14="http://schemas.microsoft.com/office/powerpoint/2010/main" val="3821837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2C342A-DBBA-48D1-B39B-8D5E0BFC7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Mitigation Strategies outlined in 2012 and in 2019 are virtually identical. 2019 update to Directory 5 clarifies that: </a:t>
            </a:r>
          </a:p>
          <a:p>
            <a:pPr lvl="1"/>
            <a:r>
              <a:rPr lang="en-US" dirty="0"/>
              <a:t>Energy Purchases between BAs are optional.</a:t>
            </a:r>
          </a:p>
          <a:p>
            <a:pPr lvl="1"/>
            <a:r>
              <a:rPr lang="en-US" dirty="0"/>
              <a:t>Firm load may not be counted towards Reserve requirements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NPCC Directory 5 Appendix B Section 3 (Sept 2019) offers seven methods to mitigate Ten-Minute Reserve Deficiencies including:</a:t>
            </a:r>
          </a:p>
          <a:p>
            <a:pPr lvl="1"/>
            <a:r>
              <a:rPr lang="en-US" dirty="0"/>
              <a:t>Commit sufficient off-line supply-side resources to create additional ten-minute reserve within the restoration period.</a:t>
            </a:r>
          </a:p>
          <a:p>
            <a:pPr lvl="1"/>
            <a:r>
              <a:rPr lang="en-US" dirty="0"/>
              <a:t>Recall exports, recall planned generator outages</a:t>
            </a:r>
          </a:p>
          <a:p>
            <a:pPr lvl="1"/>
            <a:r>
              <a:rPr lang="en-US" dirty="0"/>
              <a:t>Count interruptible customer load, count voltage reduction</a:t>
            </a:r>
          </a:p>
          <a:p>
            <a:pPr lvl="1"/>
            <a:r>
              <a:rPr lang="en-US" dirty="0"/>
              <a:t>Consider the use of Public Appeals.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NPCC Directory 5 Appendix B Section 4 (Sept 2019) offers five methods to mitigate Thirty-Minute Reserve Deficiencies including:</a:t>
            </a:r>
          </a:p>
          <a:p>
            <a:pPr lvl="1"/>
            <a:r>
              <a:rPr lang="en-US" dirty="0"/>
              <a:t>Obtain additional resources from outside the Balancing Authority</a:t>
            </a:r>
          </a:p>
          <a:p>
            <a:pPr lvl="1"/>
            <a:r>
              <a:rPr lang="en-US" dirty="0"/>
              <a:t>Recall planned generator outages, recall exports</a:t>
            </a:r>
          </a:p>
          <a:p>
            <a:pPr lvl="1"/>
            <a:r>
              <a:rPr lang="en-US" dirty="0"/>
              <a:t>Count interruptible customer load, count voltage reduction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5FB7B1-B39A-4D80-9676-FD1CCDBA87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AA8DD-96F4-4061-AAA9-684BA65AA2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A20C44-D3D8-4F7A-8910-EBFBE6F7D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NPCC: Actions to Mitigate Reserve Shortages</a:t>
            </a:r>
          </a:p>
        </p:txBody>
      </p:sp>
    </p:spTree>
    <p:extLst>
      <p:ext uri="{BB962C8B-B14F-4D97-AF65-F5344CB8AC3E}">
        <p14:creationId xmlns:p14="http://schemas.microsoft.com/office/powerpoint/2010/main" val="29200516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DA2282-3DD0-41F1-830F-7D918C886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D2F638-35AF-4059-8AF4-C1E5FC793A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BE00C2-862B-4C3A-AA71-53C0836DF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2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1AC1D9C-8B4B-400D-A112-091383A98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6600" dirty="0"/>
              <a:t/>
            </a:r>
            <a:br>
              <a:rPr lang="en-US" sz="6600" dirty="0"/>
            </a:br>
            <a:r>
              <a:rPr lang="en-US" dirty="0"/>
              <a:t>Frequency of Long-Duration Reserve Shortages</a:t>
            </a:r>
          </a:p>
          <a:p>
            <a:pPr marL="0" indent="0" algn="ctr">
              <a:buNone/>
            </a:pPr>
            <a:endParaRPr lang="en-US" sz="6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199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700780-8915-4F51-BB19-EE6FAFAFFB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FE413-4C5F-4F78-BF82-25D5DFB19D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C827DB3-1662-4C05-9FDB-7BCC95957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Methodology to identify periods where RER would have been useful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030DF1B-D8A6-4936-920D-417B38A59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ISO-NE reports periods of system or zonal reserve shortage back to October 2006 [1].</a:t>
            </a:r>
          </a:p>
          <a:p>
            <a:pPr lvl="1"/>
            <a:r>
              <a:rPr lang="en-US" dirty="0"/>
              <a:t>We identify instances where 10-Minute Reserves were deficient for more than 90 minutes.</a:t>
            </a:r>
          </a:p>
          <a:p>
            <a:pPr lvl="2"/>
            <a:r>
              <a:rPr lang="en-US" dirty="0"/>
              <a:t>RER90 could help with these shortages</a:t>
            </a:r>
          </a:p>
          <a:p>
            <a:pPr lvl="1"/>
            <a:r>
              <a:rPr lang="en-US" dirty="0"/>
              <a:t>We identify instances where 30-Minute Reserves were deficient for more than 240 minutes.</a:t>
            </a:r>
          </a:p>
          <a:p>
            <a:pPr lvl="2"/>
            <a:r>
              <a:rPr lang="en-US" dirty="0"/>
              <a:t>RER240 could help with these shortages</a:t>
            </a:r>
          </a:p>
          <a:p>
            <a:pPr lvl="1"/>
            <a:endParaRPr lang="en-US" dirty="0"/>
          </a:p>
          <a:p>
            <a:pPr marL="457200" lvl="1" indent="0" algn="r">
              <a:buNone/>
            </a:pPr>
            <a:r>
              <a:rPr lang="en-US" sz="2400" i="1" u="sng" dirty="0"/>
              <a:t>Results on next slide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4AE71C-8CE0-4B90-91B6-05DFC151E489}"/>
              </a:ext>
            </a:extLst>
          </p:cNvPr>
          <p:cNvSpPr/>
          <p:nvPr/>
        </p:nvSpPr>
        <p:spPr>
          <a:xfrm>
            <a:off x="457200" y="6178473"/>
            <a:ext cx="748665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</a:rPr>
              <a:t>[1] https://www.iso-ne.com/static-assets/documents/2017/01/rcpf_activation_data_2006_10_thru_present.zip</a:t>
            </a:r>
          </a:p>
        </p:txBody>
      </p:sp>
    </p:spTree>
    <p:extLst>
      <p:ext uri="{BB962C8B-B14F-4D97-AF65-F5344CB8AC3E}">
        <p14:creationId xmlns:p14="http://schemas.microsoft.com/office/powerpoint/2010/main" val="2191597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90B813-796D-4ABC-ADA5-73CD7F365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347166" cy="234478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number of days since October 2006 is 4880.</a:t>
            </a:r>
          </a:p>
          <a:p>
            <a:r>
              <a:rPr lang="en-US" dirty="0"/>
              <a:t>Table indicates 1950 minutes of 30-min shortage (1.35 days) and 100 minutes of 10-min reserve shortage (0.07 days). </a:t>
            </a:r>
          </a:p>
          <a:p>
            <a:r>
              <a:rPr lang="en-US" dirty="0"/>
              <a:t>RER almost never needed</a:t>
            </a:r>
          </a:p>
          <a:p>
            <a:pPr lvl="1"/>
            <a:r>
              <a:rPr lang="en-US" dirty="0"/>
              <a:t>RER90 would have been useful </a:t>
            </a:r>
            <a:r>
              <a:rPr lang="en-US" u="sng" dirty="0"/>
              <a:t>0.001%</a:t>
            </a:r>
            <a:r>
              <a:rPr lang="en-US" dirty="0"/>
              <a:t> of the time</a:t>
            </a:r>
          </a:p>
          <a:p>
            <a:pPr lvl="1"/>
            <a:r>
              <a:rPr lang="en-US" dirty="0"/>
              <a:t>RER240 would have been useful </a:t>
            </a:r>
            <a:r>
              <a:rPr lang="en-US" u="sng" dirty="0"/>
              <a:t>0.03%</a:t>
            </a:r>
            <a:r>
              <a:rPr lang="en-US" dirty="0"/>
              <a:t> of the time.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D9170E-7467-433D-BFC0-BED467FBA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ABA919-4C11-4459-B76D-7381973DA4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8B0F5E8-061E-4DA3-AC28-F1669920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RER useful &lt;0.03% of time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3A225EF-52F7-4CF9-96FB-36EA18A1C4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441376"/>
              </p:ext>
            </p:extLst>
          </p:nvPr>
        </p:nvGraphicFramePr>
        <p:xfrm>
          <a:off x="342617" y="4102462"/>
          <a:ext cx="8576332" cy="2337711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363225">
                  <a:extLst>
                    <a:ext uri="{9D8B030D-6E8A-4147-A177-3AD203B41FA5}">
                      <a16:colId xmlns:a16="http://schemas.microsoft.com/office/drawing/2014/main" val="3330700742"/>
                    </a:ext>
                  </a:extLst>
                </a:gridCol>
                <a:gridCol w="868868">
                  <a:extLst>
                    <a:ext uri="{9D8B030D-6E8A-4147-A177-3AD203B41FA5}">
                      <a16:colId xmlns:a16="http://schemas.microsoft.com/office/drawing/2014/main" val="1883839120"/>
                    </a:ext>
                  </a:extLst>
                </a:gridCol>
                <a:gridCol w="1190950">
                  <a:extLst>
                    <a:ext uri="{9D8B030D-6E8A-4147-A177-3AD203B41FA5}">
                      <a16:colId xmlns:a16="http://schemas.microsoft.com/office/drawing/2014/main" val="4063473158"/>
                    </a:ext>
                  </a:extLst>
                </a:gridCol>
                <a:gridCol w="1123537">
                  <a:extLst>
                    <a:ext uri="{9D8B030D-6E8A-4147-A177-3AD203B41FA5}">
                      <a16:colId xmlns:a16="http://schemas.microsoft.com/office/drawing/2014/main" val="1015020366"/>
                    </a:ext>
                  </a:extLst>
                </a:gridCol>
                <a:gridCol w="1183459">
                  <a:extLst>
                    <a:ext uri="{9D8B030D-6E8A-4147-A177-3AD203B41FA5}">
                      <a16:colId xmlns:a16="http://schemas.microsoft.com/office/drawing/2014/main" val="1741756782"/>
                    </a:ext>
                  </a:extLst>
                </a:gridCol>
                <a:gridCol w="1123537">
                  <a:extLst>
                    <a:ext uri="{9D8B030D-6E8A-4147-A177-3AD203B41FA5}">
                      <a16:colId xmlns:a16="http://schemas.microsoft.com/office/drawing/2014/main" val="1242545584"/>
                    </a:ext>
                  </a:extLst>
                </a:gridCol>
                <a:gridCol w="1183459">
                  <a:extLst>
                    <a:ext uri="{9D8B030D-6E8A-4147-A177-3AD203B41FA5}">
                      <a16:colId xmlns:a16="http://schemas.microsoft.com/office/drawing/2014/main" val="1191763361"/>
                    </a:ext>
                  </a:extLst>
                </a:gridCol>
                <a:gridCol w="539297">
                  <a:extLst>
                    <a:ext uri="{9D8B030D-6E8A-4147-A177-3AD203B41FA5}">
                      <a16:colId xmlns:a16="http://schemas.microsoft.com/office/drawing/2014/main" val="3811435314"/>
                    </a:ext>
                  </a:extLst>
                </a:gridCol>
              </a:tblGrid>
              <a:tr h="224511">
                <a:tc gridSpan="3">
                  <a:txBody>
                    <a:bodyPr/>
                    <a:lstStyle/>
                    <a:p>
                      <a:pPr algn="ctr" fontAlgn="b"/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765" marR="107765" marT="53883" marB="53883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10 Minute Reserves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765" marR="107765" marT="53883" marB="53883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Minute Reserves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765" marR="107765" marT="53883" marB="53883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45846097"/>
                  </a:ext>
                </a:extLst>
              </a:tr>
              <a:tr h="235737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Start Time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Loc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Duration (Mins)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Avg Def. (MW)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Max Def. (MW)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Avg Def. (MW)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Max Def. (MW)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Type</a:t>
                      </a:r>
                      <a:endParaRPr lang="en-US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642190"/>
                  </a:ext>
                </a:extLst>
              </a:tr>
              <a:tr h="22451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5/9/07 11:10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CT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365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64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Min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96380976"/>
                  </a:ext>
                </a:extLst>
              </a:tr>
              <a:tr h="22451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9/8/07 12:30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NEMABSTN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255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107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208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Min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extLst>
                  <a:ext uri="{0D108BD9-81ED-4DB2-BD59-A6C34878D82A}">
                    <a16:rowId xmlns:a16="http://schemas.microsoft.com/office/drawing/2014/main" val="889933460"/>
                  </a:ext>
                </a:extLst>
              </a:tr>
              <a:tr h="22451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9/8/07 11:05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SWCT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250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85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156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Min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extLst>
                  <a:ext uri="{0D108BD9-81ED-4DB2-BD59-A6C34878D82A}">
                    <a16:rowId xmlns:a16="http://schemas.microsoft.com/office/drawing/2014/main" val="3004934626"/>
                  </a:ext>
                </a:extLst>
              </a:tr>
              <a:tr h="22451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9/8/07 15:25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SWCT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225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132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Min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extLst>
                  <a:ext uri="{0D108BD9-81ED-4DB2-BD59-A6C34878D82A}">
                    <a16:rowId xmlns:a16="http://schemas.microsoft.com/office/drawing/2014/main" val="1410892947"/>
                  </a:ext>
                </a:extLst>
              </a:tr>
              <a:tr h="22451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2/12/08 1:10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System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100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203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 Min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extLst>
                  <a:ext uri="{0D108BD9-81ED-4DB2-BD59-A6C34878D82A}">
                    <a16:rowId xmlns:a16="http://schemas.microsoft.com/office/drawing/2014/main" val="2982579621"/>
                  </a:ext>
                </a:extLst>
              </a:tr>
              <a:tr h="22451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7/22/11 11:50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System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265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536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670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Min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extLst>
                  <a:ext uri="{0D108BD9-81ED-4DB2-BD59-A6C34878D82A}">
                    <a16:rowId xmlns:a16="http://schemas.microsoft.com/office/drawing/2014/main" val="188481707"/>
                  </a:ext>
                </a:extLst>
              </a:tr>
              <a:tr h="22451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7/19/13 11:45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System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285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1233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3427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Min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/>
                </a:tc>
                <a:extLst>
                  <a:ext uri="{0D108BD9-81ED-4DB2-BD59-A6C34878D82A}">
                    <a16:rowId xmlns:a16="http://schemas.microsoft.com/office/drawing/2014/main" val="3697123339"/>
                  </a:ext>
                </a:extLst>
              </a:tr>
              <a:tr h="224511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5/19/17 12:45 PM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NEMABSTN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305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87.1 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164.8 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30 Min</a:t>
                      </a:r>
                      <a:endParaRPr lang="en-US" sz="13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26" marR="11226" marT="11226" marB="0" anchor="b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72307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9CFDE18-0118-4B76-BB08-6DC0AF518B01}"/>
              </a:ext>
            </a:extLst>
          </p:cNvPr>
          <p:cNvSpPr txBox="1"/>
          <p:nvPr/>
        </p:nvSpPr>
        <p:spPr>
          <a:xfrm>
            <a:off x="339634" y="3821158"/>
            <a:ext cx="5635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Table: </a:t>
            </a:r>
            <a:r>
              <a:rPr lang="en-US" b="1" u="sng" dirty="0">
                <a:solidFill>
                  <a:schemeClr val="bg1"/>
                </a:solidFill>
              </a:rPr>
              <a:t>List of Long-Duration Reserve Deficiencies</a:t>
            </a:r>
          </a:p>
        </p:txBody>
      </p:sp>
    </p:spTree>
    <p:extLst>
      <p:ext uri="{BB962C8B-B14F-4D97-AF65-F5344CB8AC3E}">
        <p14:creationId xmlns:p14="http://schemas.microsoft.com/office/powerpoint/2010/main" val="260103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5FEF5B-E023-43E8-9660-90CFE21A0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876800"/>
          </a:xfrm>
        </p:spPr>
        <p:txBody>
          <a:bodyPr>
            <a:normAutofit/>
          </a:bodyPr>
          <a:lstStyle/>
          <a:p>
            <a:pPr marL="2690813" indent="-2690813">
              <a:buNone/>
            </a:pPr>
            <a:endParaRPr lang="en-US" b="1" dirty="0"/>
          </a:p>
          <a:p>
            <a:pPr marL="2690813" indent="-2690813">
              <a:buNone/>
            </a:pPr>
            <a:r>
              <a:rPr lang="en-US" b="1" dirty="0"/>
              <a:t>Amendment #1: </a:t>
            </a:r>
            <a:r>
              <a:rPr lang="en-US" dirty="0"/>
              <a:t>Eliminate RER from the ESI design.</a:t>
            </a:r>
          </a:p>
          <a:p>
            <a:pPr marL="2690813" indent="-2690813">
              <a:buNone/>
            </a:pPr>
            <a:r>
              <a:rPr lang="en-US" dirty="0"/>
              <a:t>	</a:t>
            </a:r>
          </a:p>
          <a:p>
            <a:pPr marL="2690813" indent="-2690813">
              <a:buNone/>
            </a:pPr>
            <a:r>
              <a:rPr lang="en-US" b="1" dirty="0"/>
              <a:t>Amendment #2:	 </a:t>
            </a:r>
            <a:r>
              <a:rPr lang="en-US" dirty="0"/>
              <a:t>Add a look back provision to the ESI program to enable evaluation of its efficacy.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0F2C61E-778B-4F29-9EE8-62DE0B27C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Amendments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B14DA9B-43A6-9644-9D27-B1511FB7ED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4EF0D84E-D972-4B40-99D6-1948BAB059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344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6BBC28-7CDA-4FD8-9354-A8DA665ED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5400" dirty="0"/>
              <a:t>Amendment #1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637A5CB-8C9E-EC43-B4CE-124C50955D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40247CF-6048-E44D-BB38-D71545B3F3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192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BA5DB1-65BF-438B-AE64-D0BEB3D56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Purpose: </a:t>
            </a:r>
            <a:r>
              <a:rPr lang="en-US" dirty="0"/>
              <a:t>This amendment eliminates RER.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Method: </a:t>
            </a:r>
            <a:r>
              <a:rPr lang="en-US" dirty="0"/>
              <a:t>Strike all language on RER-90 &amp; RER-240.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Amendment may be modified or withdrawn subject to receipt of additional analysis and impact analysis runs.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EE3840-9083-4FF8-9360-B3C96282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Amendment # 1:</a:t>
            </a:r>
            <a:br>
              <a:rPr lang="en-US" dirty="0"/>
            </a:br>
            <a:r>
              <a:rPr lang="en-US" dirty="0"/>
              <a:t>Remove RER from the ESI Design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04F19A6B-F262-0A49-B2D1-9D0F9CCCC1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77002"/>
            <a:ext cx="3657600" cy="244475"/>
          </a:xfrm>
        </p:spPr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ADAAC775-B969-CD4D-A443-8350F0B705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477002"/>
            <a:ext cx="2133600" cy="244475"/>
          </a:xfrm>
        </p:spPr>
        <p:txBody>
          <a:bodyPr/>
          <a:lstStyle/>
          <a:p>
            <a:fld id="{1C078096-9997-49EF-9104-EC42DAE8B88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743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E4CFA5D-0FE8-4996-97D9-946518E27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Removing RER saves customers $52-$153 million each year.</a:t>
            </a:r>
          </a:p>
          <a:p>
            <a:pPr lvl="1"/>
            <a:r>
              <a:rPr lang="en-US" dirty="0"/>
              <a:t>Savings estimate does not include incremental savings associated with avoiding load forecast error or supply uncertainty costs.</a:t>
            </a:r>
          </a:p>
          <a:p>
            <a:r>
              <a:rPr lang="en-US" dirty="0"/>
              <a:t>RER design is incomplete.</a:t>
            </a:r>
          </a:p>
          <a:p>
            <a:pPr lvl="1"/>
            <a:r>
              <a:rPr lang="en-US" dirty="0"/>
              <a:t>Load forecast error and supply uncertainty components remain largely, or completely, undefined.</a:t>
            </a:r>
          </a:p>
          <a:p>
            <a:r>
              <a:rPr lang="en-US" dirty="0"/>
              <a:t>Removing RER does not disrupt other ESI components.</a:t>
            </a:r>
          </a:p>
          <a:p>
            <a:r>
              <a:rPr lang="en-US" dirty="0"/>
              <a:t>Updates to NPCC Directory 5 </a:t>
            </a:r>
            <a:r>
              <a:rPr lang="en-US" u="sng" dirty="0"/>
              <a:t>do not</a:t>
            </a:r>
            <a:r>
              <a:rPr lang="en-US" dirty="0"/>
              <a:t> require an RER-style product.</a:t>
            </a:r>
          </a:p>
          <a:p>
            <a:r>
              <a:rPr lang="en-US" dirty="0"/>
              <a:t>Link between RER &amp; fuel security is weak.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7B41AF-358B-4A3F-893E-501845A6F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D50E0-B284-4910-849C-0BFD7EB352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F1117B7-4069-49E3-A60C-2138FC6D3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RER should be removed </a:t>
            </a:r>
            <a:br>
              <a:rPr lang="en-US" dirty="0"/>
            </a:br>
            <a:r>
              <a:rPr lang="en-US" dirty="0"/>
              <a:t>from the ESI design.</a:t>
            </a:r>
          </a:p>
        </p:txBody>
      </p:sp>
    </p:spTree>
    <p:extLst>
      <p:ext uri="{BB962C8B-B14F-4D97-AF65-F5344CB8AC3E}">
        <p14:creationId xmlns:p14="http://schemas.microsoft.com/office/powerpoint/2010/main" val="2855159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BBE67-DA60-4A5B-BACB-2437C38B4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Removing RER reduces ESI cost by $52 to 143 million annually.</a:t>
            </a:r>
          </a:p>
          <a:p>
            <a:pPr lvl="1"/>
            <a:r>
              <a:rPr lang="en-US" dirty="0"/>
              <a:t>$9-73 million reduction in winter; $43-70 million in non-winter. [1]  </a:t>
            </a:r>
          </a:p>
          <a:p>
            <a:pPr>
              <a:spcAft>
                <a:spcPts val="450"/>
              </a:spcAft>
            </a:pPr>
            <a:r>
              <a:rPr lang="en-US" dirty="0"/>
              <a:t>Removing RER does not increase the number of scarcity hours.</a:t>
            </a:r>
          </a:p>
          <a:p>
            <a:pPr lvl="1">
              <a:spcAft>
                <a:spcPts val="450"/>
              </a:spcAft>
            </a:pPr>
            <a:r>
              <a:rPr lang="en-US" dirty="0"/>
              <a:t>Lack of scarcity under both ESI and CMR implies RER is not needed to avoid shortage.</a:t>
            </a:r>
          </a:p>
          <a:p>
            <a:r>
              <a:rPr lang="en-US" dirty="0"/>
              <a:t>Removing RER reduces most operational metrics by &lt;20% </a:t>
            </a:r>
            <a:r>
              <a:rPr lang="en-US" sz="2900" dirty="0"/>
              <a:t>[2]</a:t>
            </a:r>
            <a:r>
              <a:rPr lang="en-US" dirty="0"/>
              <a:t>. Compared to full ESI, removing RER leads to:</a:t>
            </a:r>
          </a:p>
          <a:p>
            <a:pPr lvl="1"/>
            <a:r>
              <a:rPr lang="en-US" dirty="0"/>
              <a:t>0-16% </a:t>
            </a:r>
            <a:r>
              <a:rPr lang="en-US" i="1" dirty="0"/>
              <a:t>decrease</a:t>
            </a:r>
            <a:r>
              <a:rPr lang="en-US" dirty="0"/>
              <a:t> in NG consumption when NG supply is tight.</a:t>
            </a:r>
          </a:p>
          <a:p>
            <a:pPr lvl="1"/>
            <a:r>
              <a:rPr lang="en-US" dirty="0"/>
              <a:t>14% </a:t>
            </a:r>
            <a:r>
              <a:rPr lang="en-US" i="1" dirty="0"/>
              <a:t>decrease</a:t>
            </a:r>
            <a:r>
              <a:rPr lang="en-US" dirty="0"/>
              <a:t> to 7% </a:t>
            </a:r>
            <a:r>
              <a:rPr lang="en-US" i="1" dirty="0"/>
              <a:t>increase</a:t>
            </a:r>
            <a:r>
              <a:rPr lang="en-US" dirty="0"/>
              <a:t> in minimum daily deliverable energy from oil.</a:t>
            </a:r>
          </a:p>
          <a:p>
            <a:pPr lvl="1"/>
            <a:r>
              <a:rPr lang="en-US" dirty="0"/>
              <a:t>17-43% </a:t>
            </a:r>
            <a:r>
              <a:rPr lang="en-US" i="1" dirty="0"/>
              <a:t>decrease</a:t>
            </a:r>
            <a:r>
              <a:rPr lang="en-US" dirty="0"/>
              <a:t> in average deliverable oil.</a:t>
            </a:r>
          </a:p>
          <a:p>
            <a:r>
              <a:rPr lang="en-US" dirty="0"/>
              <a:t>Given lack of shortage hours, reductions in operational metrics should be assessed using an economics cost/benefit framework.</a:t>
            </a:r>
          </a:p>
          <a:p>
            <a:pPr lvl="1"/>
            <a:r>
              <a:rPr lang="en-US" dirty="0"/>
              <a:t>Removing RER does lead to a tighter system, but one which is still reliable.</a:t>
            </a:r>
          </a:p>
          <a:p>
            <a:pPr lvl="1"/>
            <a:endParaRPr lang="en-US" dirty="0"/>
          </a:p>
          <a:p>
            <a:pPr marL="457200" lvl="1" indent="0" algn="r">
              <a:buNone/>
            </a:pPr>
            <a:r>
              <a:rPr lang="en-US" i="1" u="sng" dirty="0"/>
              <a:t>Figure Comparing “Central” and “No-RER” Scenarios on next slide.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286025-B2C7-4E33-AA72-68D241CD7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34D53F-6FBE-4647-A1A8-E497643B1E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EA125F3-E7A2-4EFD-8D7F-6CE6A0F91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Removing RER saves $43-153mm/year without affecting system reliability.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728CA1-59EF-4730-998F-B75486F58F04}"/>
              </a:ext>
            </a:extLst>
          </p:cNvPr>
          <p:cNvSpPr txBox="1"/>
          <p:nvPr/>
        </p:nvSpPr>
        <p:spPr>
          <a:xfrm>
            <a:off x="600622" y="6010426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[1] Analysis Group Presentation (January 28, 2020) at 12-14, 42.</a:t>
            </a:r>
          </a:p>
          <a:p>
            <a:r>
              <a:rPr lang="en-US" sz="1200" dirty="0">
                <a:solidFill>
                  <a:schemeClr val="bg1"/>
                </a:solidFill>
              </a:rPr>
              <a:t>[2] </a:t>
            </a:r>
            <a:r>
              <a:rPr lang="en-US" sz="1200" i="1" dirty="0">
                <a:solidFill>
                  <a:schemeClr val="bg1"/>
                </a:solidFill>
              </a:rPr>
              <a:t>Id.</a:t>
            </a:r>
            <a:r>
              <a:rPr lang="en-US" sz="1200" dirty="0">
                <a:solidFill>
                  <a:schemeClr val="bg1"/>
                </a:solidFill>
              </a:rPr>
              <a:t> at 16-18.</a:t>
            </a:r>
          </a:p>
        </p:txBody>
      </p:sp>
    </p:spTree>
    <p:extLst>
      <p:ext uri="{BB962C8B-B14F-4D97-AF65-F5344CB8AC3E}">
        <p14:creationId xmlns:p14="http://schemas.microsoft.com/office/powerpoint/2010/main" val="1861272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FC8958-C522-48DD-9269-7CC3FB02C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1D55D3-0F7A-4059-A370-0FCC8571FD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B039B01-86B6-4D97-A72B-01FD0FE0E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Full ESI vs No-RER Impact Analysis Results (ESI vs CMR, Differences in Differences)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553128-F648-4E11-B4A8-3FB3E050A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4D07DA-103E-4FDD-8F73-8CEEB561B1A1}"/>
              </a:ext>
            </a:extLst>
          </p:cNvPr>
          <p:cNvSpPr/>
          <p:nvPr/>
        </p:nvSpPr>
        <p:spPr>
          <a:xfrm>
            <a:off x="0" y="1523844"/>
            <a:ext cx="9144000" cy="4525963"/>
          </a:xfrm>
          <a:prstGeom prst="rect">
            <a:avLst/>
          </a:prstGeom>
          <a:solidFill>
            <a:srgbClr val="F0FFFF"/>
          </a:solidFill>
          <a:ln>
            <a:solidFill>
              <a:srgbClr val="F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E96B695A-7B85-4B68-96A1-3AA30401F7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36" y="1588770"/>
            <a:ext cx="8963959" cy="431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1C49C78-42BB-4CF7-A2B9-C9EAD32B4B50}"/>
              </a:ext>
            </a:extLst>
          </p:cNvPr>
          <p:cNvSpPr txBox="1"/>
          <p:nvPr/>
        </p:nvSpPr>
        <p:spPr>
          <a:xfrm rot="16200000">
            <a:off x="-690950" y="2331891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$million/season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76B921-0095-4A82-AFF2-F37792216BAD}"/>
              </a:ext>
            </a:extLst>
          </p:cNvPr>
          <p:cNvSpPr txBox="1"/>
          <p:nvPr/>
        </p:nvSpPr>
        <p:spPr>
          <a:xfrm rot="16200000">
            <a:off x="2311020" y="2331891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hours/season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8936D3-E576-4EFC-87AD-D909DE70A07E}"/>
              </a:ext>
            </a:extLst>
          </p:cNvPr>
          <p:cNvSpPr txBox="1"/>
          <p:nvPr/>
        </p:nvSpPr>
        <p:spPr>
          <a:xfrm rot="16200000">
            <a:off x="5156583" y="2331891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MMBtu/season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E8CA5A-72BA-4F81-B247-E7CCC4F4C7E9}"/>
              </a:ext>
            </a:extLst>
          </p:cNvPr>
          <p:cNvSpPr txBox="1"/>
          <p:nvPr/>
        </p:nvSpPr>
        <p:spPr>
          <a:xfrm rot="16200000">
            <a:off x="-755156" y="4357456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MWh/season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75623D-BADF-444E-975A-444790333E6F}"/>
              </a:ext>
            </a:extLst>
          </p:cNvPr>
          <p:cNvSpPr txBox="1"/>
          <p:nvPr/>
        </p:nvSpPr>
        <p:spPr>
          <a:xfrm rot="16200000">
            <a:off x="5186500" y="4357456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MWh/season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2168AB-DE60-48B2-82CE-727511B6868D}"/>
              </a:ext>
            </a:extLst>
          </p:cNvPr>
          <p:cNvSpPr txBox="1"/>
          <p:nvPr/>
        </p:nvSpPr>
        <p:spPr>
          <a:xfrm rot="16200000">
            <a:off x="2311020" y="4357456"/>
            <a:ext cx="167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MWh/season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B59D774-315F-4DB9-9D26-B309BD9668E7}"/>
              </a:ext>
            </a:extLst>
          </p:cNvPr>
          <p:cNvSpPr txBox="1"/>
          <p:nvPr/>
        </p:nvSpPr>
        <p:spPr>
          <a:xfrm>
            <a:off x="95000" y="6198330"/>
            <a:ext cx="579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Analysis Group Presentation (January 28, 2020) at 16-18.</a:t>
            </a:r>
          </a:p>
        </p:txBody>
      </p:sp>
    </p:spTree>
    <p:extLst>
      <p:ext uri="{BB962C8B-B14F-4D97-AF65-F5344CB8AC3E}">
        <p14:creationId xmlns:p14="http://schemas.microsoft.com/office/powerpoint/2010/main" val="3968792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F4CA103-64AD-4443-AB35-11E30933B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ISO-NE intends for RER to cover not only reserve restoration, but also “load forecast error” and, perhaps, “supply uncertainty”.</a:t>
            </a:r>
          </a:p>
          <a:p>
            <a:pPr lvl="1"/>
            <a:r>
              <a:rPr lang="en-US" dirty="0"/>
              <a:t>“Load forecast error” isn’t defined and could be used as blank check for hundreds of MWs extra RER.  </a:t>
            </a:r>
          </a:p>
          <a:p>
            <a:pPr lvl="2"/>
            <a:r>
              <a:rPr lang="en-US" dirty="0"/>
              <a:t>ISO-NE has not provided its opinion on the </a:t>
            </a:r>
            <a:r>
              <a:rPr lang="en-US" i="1" dirty="0"/>
              <a:t>right </a:t>
            </a:r>
            <a:r>
              <a:rPr lang="en-US" dirty="0"/>
              <a:t>amount to procure. </a:t>
            </a:r>
          </a:p>
          <a:p>
            <a:pPr lvl="2"/>
            <a:r>
              <a:rPr lang="en-US" dirty="0"/>
              <a:t>Most recent “current thinking” suggests that forecast error may require procurement of additional 200 MW/h to 790 MW/h (90% coverage; 99% coverage) for forecast error. [1]</a:t>
            </a:r>
          </a:p>
          <a:p>
            <a:pPr lvl="1"/>
            <a:r>
              <a:rPr lang="en-US" dirty="0"/>
              <a:t>No estimates for magnitude of possible “supply uncertainty”.  </a:t>
            </a:r>
          </a:p>
          <a:p>
            <a:r>
              <a:rPr lang="en-US" dirty="0"/>
              <a:t>Procurement of RER options for forecast error are </a:t>
            </a:r>
            <a:r>
              <a:rPr lang="en-US" u="sng" dirty="0"/>
              <a:t>not</a:t>
            </a:r>
            <a:r>
              <a:rPr lang="en-US" dirty="0"/>
              <a:t> included in main Impact Analysis scenarios, even though this demand is part of the core RER design.  </a:t>
            </a:r>
          </a:p>
          <a:p>
            <a:pPr lvl="1"/>
            <a:r>
              <a:rPr lang="en-US" dirty="0"/>
              <a:t>“RER Plus” scenario in Impact Analysis suggests that increasing RER quantity leads to dramatically higher costs, all else equal.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42F4AC-A00F-4C00-BAED-EF7217D5C3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© 2020 Massachusetts Attorney General’s Office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7887A0-D3DE-4003-8177-636E36F901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078096-9997-49EF-9104-EC42DAE8B88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403E68B-2A59-4400-8D42-98F768F89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RER will likely cost even more than </a:t>
            </a:r>
            <a:br>
              <a:rPr lang="en-US" sz="3200" dirty="0"/>
            </a:br>
            <a:r>
              <a:rPr lang="en-US" sz="3200" dirty="0"/>
              <a:t>Impact Analysis estimates.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A6F56F-C2EF-4AF5-AE5C-8C5EDE79070E}"/>
              </a:ext>
            </a:extLst>
          </p:cNvPr>
          <p:cNvSpPr txBox="1"/>
          <p:nvPr/>
        </p:nvSpPr>
        <p:spPr>
          <a:xfrm>
            <a:off x="457200" y="6163084"/>
            <a:ext cx="579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[1] ISO-NE Presentation (February 11-13, 2020) at 22.</a:t>
            </a:r>
          </a:p>
        </p:txBody>
      </p:sp>
    </p:spTree>
    <p:extLst>
      <p:ext uri="{BB962C8B-B14F-4D97-AF65-F5344CB8AC3E}">
        <p14:creationId xmlns:p14="http://schemas.microsoft.com/office/powerpoint/2010/main" val="357953231"/>
      </p:ext>
    </p:extLst>
  </p:cSld>
  <p:clrMapOvr>
    <a:masterClrMapping/>
  </p:clrMapOvr>
</p:sld>
</file>

<file path=ppt/theme/theme1.xml><?xml version="1.0" encoding="utf-8"?>
<a:theme xmlns:a="http://schemas.openxmlformats.org/drawingml/2006/main" name="AGO 2016 May 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O PowerPoint Template 2018.potx" id="{B6C1A8EC-ED57-43ED-BF63-69294E53E775}" vid="{02A44F30-A1EF-4447-820A-F79F6C0D20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AGO PowerPoint Template 2018</Template>
  <TotalTime>0</TotalTime>
  <Words>2140</Words>
  <Application>Microsoft Office PowerPoint</Application>
  <PresentationFormat>On-screen Show (4:3)</PresentationFormat>
  <Paragraphs>273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AGO 2016 May 2016</vt:lpstr>
      <vt:lpstr>MA AGO Amendments  to ISO-NE  Energy Security  Improvements Proposal</vt:lpstr>
      <vt:lpstr>INTRODUCTION</vt:lpstr>
      <vt:lpstr>Proposed Amendments</vt:lpstr>
      <vt:lpstr>PowerPoint Presentation</vt:lpstr>
      <vt:lpstr>Amendment # 1: Remove RER from the ESI Design</vt:lpstr>
      <vt:lpstr>RER should be removed  from the ESI design.</vt:lpstr>
      <vt:lpstr>Removing RER saves $43-153mm/year without affecting system reliability.</vt:lpstr>
      <vt:lpstr>Full ESI vs No-RER Impact Analysis Results (ESI vs CMR, Differences in Differences)</vt:lpstr>
      <vt:lpstr>RER will likely cost even more than  Impact Analysis estimates.</vt:lpstr>
      <vt:lpstr>Removing RER does not disrupt other  ESI components.</vt:lpstr>
      <vt:lpstr>Recent Updates to NPCC Directory 5  do not require an RER-style product.</vt:lpstr>
      <vt:lpstr>Link Between RER &amp; Fuel Security  is Weak.</vt:lpstr>
      <vt:lpstr>PowerPoint Presentation</vt:lpstr>
      <vt:lpstr>Amendment #2 Add a Look-Back</vt:lpstr>
      <vt:lpstr>Look-Back Provision, cont’d.</vt:lpstr>
      <vt:lpstr>Look-Back Provision, cont’d. </vt:lpstr>
      <vt:lpstr>Conclusions Amendment # 2</vt:lpstr>
      <vt:lpstr>PowerPoint Presentation</vt:lpstr>
      <vt:lpstr>Appendix 1</vt:lpstr>
      <vt:lpstr>NPCC: Restoration of Ten-Minute Reserve </vt:lpstr>
      <vt:lpstr>NPCC: Restoration of Thirty-Minute Reserve </vt:lpstr>
      <vt:lpstr>NPCC: Actions to Mitigate Reserve Shortages</vt:lpstr>
      <vt:lpstr>Appendix 2</vt:lpstr>
      <vt:lpstr>Methodology to identify periods where RER would have been useful</vt:lpstr>
      <vt:lpstr>RER useful &lt;0.03% of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2020-02-10T19:16:17Z</dcterms:created>
  <dcterms:modified xsi:type="dcterms:W3CDTF">2020-02-10T19:17:03Z</dcterms:modified>
</cp:coreProperties>
</file>