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21"/>
  </p:notesMasterIdLst>
  <p:sldIdLst>
    <p:sldId id="256" r:id="rId2"/>
    <p:sldId id="265" r:id="rId3"/>
    <p:sldId id="262" r:id="rId4"/>
    <p:sldId id="269" r:id="rId5"/>
    <p:sldId id="257" r:id="rId6"/>
    <p:sldId id="258" r:id="rId7"/>
    <p:sldId id="272" r:id="rId8"/>
    <p:sldId id="273" r:id="rId9"/>
    <p:sldId id="263" r:id="rId10"/>
    <p:sldId id="274" r:id="rId11"/>
    <p:sldId id="275" r:id="rId12"/>
    <p:sldId id="276" r:id="rId13"/>
    <p:sldId id="267" r:id="rId14"/>
    <p:sldId id="268" r:id="rId15"/>
    <p:sldId id="277" r:id="rId16"/>
    <p:sldId id="259" r:id="rId17"/>
    <p:sldId id="270" r:id="rId18"/>
    <p:sldId id="279" r:id="rId19"/>
    <p:sldId id="280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27" autoAdjust="0"/>
    <p:restoredTop sz="80151" autoAdjust="0"/>
  </p:normalViewPr>
  <p:slideViewPr>
    <p:cSldViewPr snapToGrid="0">
      <p:cViewPr varScale="1">
        <p:scale>
          <a:sx n="132" d="100"/>
          <a:sy n="132" d="100"/>
        </p:scale>
        <p:origin x="300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4B0CAAF-FEBE-4CE2-BB3B-7B37DDD222BB}" type="datetimeFigureOut">
              <a:rPr lang="en-US" smtClean="0"/>
              <a:t>1/10/2020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61E901-FCEB-40E8-816A-FF721DB950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978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79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546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364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C63A6-6FEF-4BD8-938E-CF51E0F379B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808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C63A6-6FEF-4BD8-938E-CF51E0F379B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415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C63A6-6FEF-4BD8-938E-CF51E0F379B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158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078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272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75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304803"/>
            <a:ext cx="4953000" cy="25907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3886200"/>
            <a:ext cx="5029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41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4B983-3998-42FD-9CF2-4E139D802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4D4AC-3ECC-4C2E-B961-39D65B4D77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8030078-205E-4EC9-8F24-D9A963974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572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1371283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165662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225670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402509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103360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2600" y="76200"/>
            <a:ext cx="6934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56352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C078096-9997-49EF-9104-EC42DAE8B8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51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79" r:id="rId6"/>
    <p:sldLayoutId id="2147483681" r:id="rId7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so-ne.com/static-assets/documents/2019/04/20190402-da-enhancements-tech-session-2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MA AGO Amendments </a:t>
            </a:r>
            <a:br>
              <a:rPr lang="en-US" sz="3200" dirty="0"/>
            </a:br>
            <a:r>
              <a:rPr lang="en-US" sz="3200" dirty="0"/>
              <a:t>to ISO-NE </a:t>
            </a:r>
            <a:br>
              <a:rPr lang="en-US" sz="3200" dirty="0"/>
            </a:br>
            <a:r>
              <a:rPr lang="en-US" sz="3200" dirty="0"/>
              <a:t>Energy Security  Improvements Proposal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NEPOOL Markets Committee</a:t>
            </a:r>
          </a:p>
          <a:p>
            <a:r>
              <a:rPr lang="en-US" sz="2400"/>
              <a:t>January 14, </a:t>
            </a:r>
            <a:r>
              <a:rPr lang="en-US" sz="2400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48498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C19B5-945B-4D8E-B959-32D307777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Theoretical Flaw</a:t>
            </a:r>
            <a:r>
              <a:rPr lang="en-US" dirty="0"/>
              <a:t>: RER doesn’t ensure full system recovery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E7412-7016-4471-BB0F-9065C297F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ISO-NE frames RER as a “day-ahead means to assure replacement energy” (e.g., June ESI Presentation, Slide 10).</a:t>
            </a:r>
          </a:p>
          <a:p>
            <a:r>
              <a:rPr lang="en-US" dirty="0"/>
              <a:t>But, even if we buy “enough” RER in the DAM, we can </a:t>
            </a:r>
            <a:r>
              <a:rPr lang="en-US" i="1" dirty="0"/>
              <a:t>still </a:t>
            </a:r>
            <a:r>
              <a:rPr lang="en-US" dirty="0"/>
              <a:t>end up in a situation where there is insufficient energy to recover reserves after contingency.</a:t>
            </a:r>
          </a:p>
          <a:p>
            <a:pPr lvl="1"/>
            <a:r>
              <a:rPr lang="en-US" dirty="0"/>
              <a:t>ISO-NE staff agrees this outcome is possible (the following example is adapted from a conversation with Andy G.) </a:t>
            </a:r>
          </a:p>
          <a:p>
            <a:r>
              <a:rPr lang="en-US" dirty="0"/>
              <a:t>Not clear that this is a </a:t>
            </a:r>
            <a:r>
              <a:rPr lang="en-US" i="1" dirty="0"/>
              <a:t>likely </a:t>
            </a:r>
            <a:r>
              <a:rPr lang="en-US" dirty="0"/>
              <a:t>outcome, but it is certainly a </a:t>
            </a:r>
            <a:r>
              <a:rPr lang="en-US" i="1" dirty="0"/>
              <a:t>possible </a:t>
            </a:r>
            <a:r>
              <a:rPr lang="en-US" dirty="0"/>
              <a:t>outcome.  </a:t>
            </a:r>
          </a:p>
          <a:p>
            <a:pPr lvl="1"/>
            <a:r>
              <a:rPr lang="en-US" dirty="0"/>
              <a:t>The lack of a real-time equivalent/analogue to RER puts ISO into this position (not true with GCR: Operating Reserves or EIR: RAA).</a:t>
            </a:r>
          </a:p>
          <a:p>
            <a:r>
              <a:rPr lang="en-US" dirty="0"/>
              <a:t>RER requirements may lead to </a:t>
            </a:r>
            <a:r>
              <a:rPr lang="en-US" i="1" dirty="0"/>
              <a:t>less severe </a:t>
            </a:r>
            <a:r>
              <a:rPr lang="en-US" dirty="0"/>
              <a:t>shortages than if RER set to zero, but ISO-NE hasn’t demonstrated the value of any RER quantity.</a:t>
            </a:r>
          </a:p>
          <a:p>
            <a:pPr marL="0" indent="0">
              <a:buNone/>
            </a:pPr>
            <a:r>
              <a:rPr lang="en-US" i="1" dirty="0"/>
              <a:t/>
            </a:r>
            <a:br>
              <a:rPr lang="en-US" i="1" dirty="0"/>
            </a:br>
            <a:r>
              <a:rPr lang="en-US" i="1" dirty="0"/>
              <a:t>Example provided in Appendix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9ACDB0F7-DDC0-9746-8931-5F5F10C031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9782C891-2B57-6F4F-86CF-749B8C12F1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114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5D9A5-F896-4315-BAE2-A69CF5FFB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Ease</a:t>
            </a:r>
            <a:r>
              <a:rPr lang="en-US" dirty="0"/>
              <a:t>: Removing RER does not disrupt other ESI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69086-EB18-4591-A2AE-235297BB9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/>
          <a:lstStyle/>
          <a:p>
            <a:pPr>
              <a:spcAft>
                <a:spcPts val="450"/>
              </a:spcAft>
            </a:pPr>
            <a:r>
              <a:rPr lang="en-US" dirty="0"/>
              <a:t>RER can be removed from ESI design without hindering function of GCR and EIR (this contrasts with claims that EIR and GCR interact and moderate one another).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4F26D8D9-9CDE-1540-BB49-800C94C46C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B87DD3E8-BD89-764A-8BDB-4072E2E27F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855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28485-FDF5-42B2-8792-99C4FDFB8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Amendment #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6AD52-23D8-4096-886B-4CED5C20D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Lack of current RT RER suggests lack of need. RER offers reliability in excess of what is offered by other ISO/RTOs.</a:t>
            </a:r>
          </a:p>
          <a:p>
            <a:r>
              <a:rPr lang="en-US" dirty="0"/>
              <a:t>RER has theoretical flaws which might hamper its ability to assure replacement energy after a contingency.</a:t>
            </a:r>
          </a:p>
          <a:p>
            <a:pPr lvl="1"/>
            <a:r>
              <a:rPr lang="en-US" dirty="0"/>
              <a:t>DA only product design (without RT analogue) is fundamentally flawed.</a:t>
            </a:r>
          </a:p>
          <a:p>
            <a:r>
              <a:rPr lang="en-US" dirty="0"/>
              <a:t>RER design remains incomplete.  ISO-NE has not specified the allowance for forecast energy error or done any work to demonstrate that that proposed quantity is just and reasonable</a:t>
            </a:r>
          </a:p>
          <a:p>
            <a:r>
              <a:rPr lang="en-US" dirty="0"/>
              <a:t>RER has not demonstrated economic or reliability value in the Impact Analysis</a:t>
            </a:r>
          </a:p>
          <a:p>
            <a:r>
              <a:rPr lang="en-US" dirty="0"/>
              <a:t>RER can be removed (or zeroed out) without harming other elements of the ESI design.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ACAC1C20-B6A0-0E47-AC9E-1C30984B6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92FD5F36-79E9-3C4A-88A8-587B0280EB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845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FE5FCBE-FF4E-4688-9EE9-8FCE7771D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756150"/>
          </a:xfrm>
        </p:spPr>
        <p:txBody>
          <a:bodyPr>
            <a:normAutofit fontScale="47500" lnSpcReduction="20000"/>
          </a:bodyPr>
          <a:lstStyle/>
          <a:p>
            <a:r>
              <a:rPr lang="en-US" sz="3800" dirty="0"/>
              <a:t>No later than December 2027, the EMM will report on the performance of the first three years of the ESI program. </a:t>
            </a:r>
          </a:p>
          <a:p>
            <a:endParaRPr lang="en-US" sz="3800" dirty="0"/>
          </a:p>
          <a:p>
            <a:endParaRPr lang="en-US" sz="3800" dirty="0"/>
          </a:p>
          <a:p>
            <a:r>
              <a:rPr lang="en-US" sz="3800" dirty="0"/>
              <a:t>In its  evaluation the EMM will use pre-defined performance criteria.</a:t>
            </a:r>
          </a:p>
          <a:p>
            <a:endParaRPr lang="en-US" sz="3800" dirty="0"/>
          </a:p>
          <a:p>
            <a:r>
              <a:rPr lang="en-US" sz="3800" dirty="0"/>
              <a:t>ISO-NE will develop the performance criteria and will vet them through the NEPOOL stakeholder process.</a:t>
            </a:r>
          </a:p>
          <a:p>
            <a:endParaRPr lang="en-US" sz="3800" dirty="0"/>
          </a:p>
          <a:p>
            <a:pPr marL="0" indent="0">
              <a:buNone/>
            </a:pPr>
            <a:endParaRPr lang="en-US" sz="3800" dirty="0"/>
          </a:p>
          <a:p>
            <a:r>
              <a:rPr lang="en-US" sz="3800" dirty="0"/>
              <a:t>ISO will finalize the ESI evaluation criteria by December, 2021. </a:t>
            </a:r>
          </a:p>
          <a:p>
            <a:pPr marL="0" indent="0">
              <a:buNone/>
            </a:pPr>
            <a:endParaRPr lang="en-US" sz="3800" dirty="0"/>
          </a:p>
          <a:p>
            <a:endParaRPr lang="en-US" sz="3800" dirty="0"/>
          </a:p>
          <a:p>
            <a:r>
              <a:rPr lang="en-US" sz="3800" dirty="0"/>
              <a:t>Based on the recommendations of the </a:t>
            </a:r>
            <a:r>
              <a:rPr lang="en-US" sz="3800"/>
              <a:t>EMM report, </a:t>
            </a:r>
            <a:r>
              <a:rPr lang="en-US" sz="3800" dirty="0"/>
              <a:t>and with NEPOOL and IMM input, ISO-NE will develop program adjustments or explain why it believes they are unnecessary. 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B3C4E18-6077-412F-8301-79781E93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Amendment #2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37FB1CEB-FB63-FD4E-ABF7-F454D2A7DF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EFC209F3-C96D-0344-8E2F-B50DCCFBA7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632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3C6D0F-C52E-41FF-A94A-8E0EA0522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ISO-NE has not defined the measures of success that will be used to evaluate the effectiveness of ESI, or any process for recalibration over time. </a:t>
            </a:r>
          </a:p>
          <a:p>
            <a:r>
              <a:rPr lang="en-US" dirty="0"/>
              <a:t>ISO-NE should provide, and vet through the NEPOOL stakeholder process, criteria for evaluating the efficacy of the ESI design and assessing its impacts, both in the short and long term. </a:t>
            </a:r>
          </a:p>
          <a:p>
            <a:r>
              <a:rPr lang="en-US" dirty="0"/>
              <a:t>If ESI does not meet those criteria then ISO-NE should be required to modify the design.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D4A7850-E370-42C0-91DF-1EC3ED961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Amendment #2 Rationale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1EBE18E5-58C2-BA45-8942-57B05DCBDF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5BB435E3-74EB-0C41-9C4A-7ACDB10286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020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4100E5-9545-4BF8-B9A8-090049DD1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amendment encourages a timely review of ESI’s performance and a mandate to correct any deficiencies or unanticipated effects after ESI has had a reasonable amount of time to  generate performance data.</a:t>
            </a:r>
          </a:p>
          <a:p>
            <a:endParaRPr lang="en-US" dirty="0"/>
          </a:p>
          <a:p>
            <a:r>
              <a:rPr lang="en-US" dirty="0"/>
              <a:t>Prior agreement about performance criteria </a:t>
            </a:r>
          </a:p>
          <a:p>
            <a:pPr marL="0" indent="0">
              <a:buNone/>
            </a:pPr>
            <a:r>
              <a:rPr lang="en-US" dirty="0"/>
              <a:t>    will foster fairness and transparency. 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E004EB-1C2A-49E9-85A3-8F0BE79FC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Amendment # 2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1EA63657-724B-1D40-A581-B7971FDC9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5E8FD22-8566-A742-8A60-DAB20382DA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323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6BBC28-7CDA-4FD8-9354-A8DA665ED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5400" dirty="0"/>
              <a:t>Questions?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637A5CB-8C9E-EC43-B4CE-124C50955D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40247CF-6048-E44D-BB38-D71545B3F3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036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B6EBB3-7E4F-45F1-BAD0-98511968E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5400" dirty="0"/>
              <a:t>Appendix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225BB08-95B5-43FC-AAA6-4EDFFE599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0FF3D59-2435-B647-9078-7B0868C4E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E4DF1BC-A094-F949-8653-9C6C5689A7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739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04CEB7-5541-477C-95BD-746B647C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RER Dispatch Example Setup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4C078FA-3371-4522-91AA-F60214A764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Supply:</a:t>
            </a:r>
          </a:p>
          <a:p>
            <a:r>
              <a:rPr lang="en-US" sz="1800" dirty="0"/>
              <a:t>Six units (A-F).  Each unit has </a:t>
            </a:r>
          </a:p>
          <a:p>
            <a:pPr lvl="1"/>
            <a:r>
              <a:rPr lang="en-US" sz="1500" dirty="0"/>
              <a:t>EcoMin of 100 MW</a:t>
            </a:r>
          </a:p>
          <a:p>
            <a:pPr lvl="1"/>
            <a:r>
              <a:rPr lang="en-US" sz="1500" dirty="0"/>
              <a:t>EcoMax of 500 MW</a:t>
            </a:r>
          </a:p>
          <a:p>
            <a:pPr lvl="1"/>
            <a:r>
              <a:rPr lang="en-US" sz="1500" dirty="0"/>
              <a:t>1 MW/min ramp rate (240 MW in 4 hour RER window). </a:t>
            </a:r>
          </a:p>
          <a:p>
            <a:r>
              <a:rPr lang="en-US" sz="1800" dirty="0"/>
              <a:t>Monotonically increasing offers for energy &amp; ESI options ( A &lt; B &lt; … &lt; F )</a:t>
            </a:r>
          </a:p>
          <a:p>
            <a:r>
              <a:rPr lang="en-US" sz="1800" dirty="0"/>
              <a:t>Other units providing more energy and/or reserves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9391C2E-87BA-4010-B47F-4738029461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Demand:</a:t>
            </a:r>
          </a:p>
          <a:p>
            <a:r>
              <a:rPr lang="en-US" sz="1800" dirty="0"/>
              <a:t>From these six units, we need:</a:t>
            </a:r>
          </a:p>
          <a:p>
            <a:pPr lvl="1"/>
            <a:r>
              <a:rPr lang="en-US" sz="1500" dirty="0"/>
              <a:t>1800 MW of energy</a:t>
            </a:r>
          </a:p>
          <a:p>
            <a:pPr lvl="1"/>
            <a:r>
              <a:rPr lang="en-US" sz="1500" dirty="0"/>
              <a:t>500 MW of RER options</a:t>
            </a:r>
          </a:p>
          <a:p>
            <a:r>
              <a:rPr lang="en-US" sz="1800" dirty="0"/>
              <a:t>From other units we need more energy and ESI options (GCR, EIR)</a:t>
            </a:r>
          </a:p>
          <a:p>
            <a:pPr lvl="1"/>
            <a:r>
              <a:rPr lang="en-US" sz="1500" dirty="0"/>
              <a:t>Details do not matter for this example.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7DE01103-7983-F84C-BA92-9E1B734B61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9E085476-DB12-7F44-A411-99DA09B60232}"/>
              </a:ext>
            </a:extLst>
          </p:cNvPr>
          <p:cNvSpPr txBox="1">
            <a:spLocks/>
          </p:cNvSpPr>
          <p:nvPr/>
        </p:nvSpPr>
        <p:spPr>
          <a:xfrm>
            <a:off x="6553200" y="6477002"/>
            <a:ext cx="2133600" cy="2444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78096-9997-49EF-9104-EC42DAE8B88D}" type="slidenum">
              <a:rPr lang="en-US" sz="1200" smtClean="0">
                <a:solidFill>
                  <a:schemeClr val="bg1"/>
                </a:solidFill>
              </a:rPr>
              <a:pPr algn="r"/>
              <a:t>18</a:t>
            </a:fld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995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E744-F180-45F6-8355-186C3CAD2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RER Dispatch Shortfall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4760E0-93D1-4FCB-9264-13C49699E157}"/>
              </a:ext>
            </a:extLst>
          </p:cNvPr>
          <p:cNvSpPr txBox="1"/>
          <p:nvPr/>
        </p:nvSpPr>
        <p:spPr>
          <a:xfrm>
            <a:off x="363560" y="1502135"/>
            <a:ext cx="526630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1. Day Ahead Market</a:t>
            </a:r>
          </a:p>
          <a:p>
            <a:r>
              <a:rPr lang="en-US" sz="1600" dirty="0">
                <a:solidFill>
                  <a:schemeClr val="bg1"/>
                </a:solidFill>
              </a:rPr>
              <a:t>Clearing engine procures sufficient energy &amp; RER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Units A-E committed.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 C is marginal in DAM.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 E commited for energy at EcoMin.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 F is unscheduled.</a:t>
            </a:r>
          </a:p>
          <a:p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FFAE16-81A1-4B9E-A8D8-9E05668069DB}"/>
              </a:ext>
            </a:extLst>
          </p:cNvPr>
          <p:cNvSpPr txBox="1"/>
          <p:nvPr/>
        </p:nvSpPr>
        <p:spPr>
          <a:xfrm>
            <a:off x="363560" y="3212824"/>
            <a:ext cx="526630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2. Real-Time (Pre-Contingency)</a:t>
            </a:r>
          </a:p>
          <a:p>
            <a:r>
              <a:rPr lang="en-US" sz="1600" dirty="0">
                <a:solidFill>
                  <a:schemeClr val="bg1"/>
                </a:solidFill>
              </a:rPr>
              <a:t>System redispatched to reduce production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 C increases energy by 20 MW.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 E can’t be backed down below its EcoMin.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 D output reduced by 20 MW.</a:t>
            </a:r>
          </a:p>
          <a:p>
            <a:pPr lvl="1"/>
            <a:endParaRPr lang="en-US" sz="1600" dirty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5920FE-4C54-4BF3-8BC0-2E7C0D701E0D}"/>
              </a:ext>
            </a:extLst>
          </p:cNvPr>
          <p:cNvSpPr txBox="1"/>
          <p:nvPr/>
        </p:nvSpPr>
        <p:spPr>
          <a:xfrm>
            <a:off x="363560" y="4844040"/>
            <a:ext cx="526630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3. Real-Time (Contingency + 4 Hours)</a:t>
            </a:r>
          </a:p>
          <a:p>
            <a:r>
              <a:rPr lang="en-US" sz="1600" dirty="0">
                <a:solidFill>
                  <a:schemeClr val="bg1"/>
                </a:solidFill>
              </a:rPr>
              <a:t>Unit A trips, resulting in 500 MW energy loss.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Units outside example provide TMSR/TMNSR/TMOR.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Units B&amp;C already at producing at EcoMax.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Units D&amp;E ramp up to recover reserves to extent possible.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</a:rPr>
              <a:t>System left with a 20 MW shortfall after RER deployed</a:t>
            </a:r>
          </a:p>
          <a:p>
            <a:endParaRPr lang="en-US" b="1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BD81F5-1621-4FDD-AC8C-7140F87E11E2}"/>
              </a:ext>
            </a:extLst>
          </p:cNvPr>
          <p:cNvCxnSpPr/>
          <p:nvPr/>
        </p:nvCxnSpPr>
        <p:spPr>
          <a:xfrm flipH="1">
            <a:off x="427892" y="3185672"/>
            <a:ext cx="795799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3366C5AB-C71A-4456-A6BE-AE10149A3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186" y="1454661"/>
            <a:ext cx="2777254" cy="5022341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8E0D4DE-8FF8-4ED3-8A47-56CCA67D1439}"/>
              </a:ext>
            </a:extLst>
          </p:cNvPr>
          <p:cNvCxnSpPr>
            <a:cxnSpLocks/>
          </p:cNvCxnSpPr>
          <p:nvPr/>
        </p:nvCxnSpPr>
        <p:spPr>
          <a:xfrm flipH="1">
            <a:off x="465993" y="3189482"/>
            <a:ext cx="831444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294045D-2421-4009-B8B3-8CE0711A7A7E}"/>
              </a:ext>
            </a:extLst>
          </p:cNvPr>
          <p:cNvCxnSpPr>
            <a:cxnSpLocks/>
          </p:cNvCxnSpPr>
          <p:nvPr/>
        </p:nvCxnSpPr>
        <p:spPr>
          <a:xfrm flipH="1">
            <a:off x="454563" y="4812542"/>
            <a:ext cx="832587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3BFE5594-A594-F44E-9F84-2D27D55FD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1EAD9874-88C3-814C-89B0-0074419DF595}"/>
              </a:ext>
            </a:extLst>
          </p:cNvPr>
          <p:cNvSpPr txBox="1">
            <a:spLocks/>
          </p:cNvSpPr>
          <p:nvPr/>
        </p:nvSpPr>
        <p:spPr>
          <a:xfrm>
            <a:off x="6553200" y="6477002"/>
            <a:ext cx="2133600" cy="2444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78096-9997-49EF-9104-EC42DAE8B88D}" type="slidenum">
              <a:rPr lang="en-US" sz="1200" smtClean="0">
                <a:solidFill>
                  <a:schemeClr val="bg1"/>
                </a:solidFill>
              </a:rPr>
              <a:pPr algn="r"/>
              <a:t>19</a:t>
            </a:fld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133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68CFDB-CC61-4C0A-B011-1728FF033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MA AGO is proposing 2 separate amendments to ISO-NE’s ESI proposal at this time.</a:t>
            </a:r>
          </a:p>
          <a:p>
            <a:r>
              <a:rPr lang="en-US" dirty="0"/>
              <a:t>Each is a stand alone to be voted separately.</a:t>
            </a:r>
          </a:p>
          <a:p>
            <a:r>
              <a:rPr lang="en-US" dirty="0"/>
              <a:t>Each is intended to </a:t>
            </a:r>
            <a:r>
              <a:rPr lang="en-US"/>
              <a:t>afford an </a:t>
            </a:r>
            <a:r>
              <a:rPr lang="en-US" dirty="0"/>
              <a:t>opportunity to evaluate ESI or improve its value.</a:t>
            </a: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D3699A0-6F57-425E-8EC7-48D1B714D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AE3F522C-83F9-6F4E-9655-C10CCA6A5B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3D69E83F-7677-BA48-B2DB-4D65469003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34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5FEF5B-E023-43E8-9660-90CFE21A0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876800"/>
          </a:xfrm>
        </p:spPr>
        <p:txBody>
          <a:bodyPr>
            <a:normAutofit/>
          </a:bodyPr>
          <a:lstStyle/>
          <a:p>
            <a:pPr marL="2690813" indent="-2690813">
              <a:buNone/>
            </a:pPr>
            <a:endParaRPr lang="en-US" b="1" dirty="0"/>
          </a:p>
          <a:p>
            <a:pPr marL="2690813" indent="-2690813">
              <a:buNone/>
            </a:pPr>
            <a:r>
              <a:rPr lang="en-US" b="1" dirty="0"/>
              <a:t>Amendment #1: </a:t>
            </a:r>
            <a:r>
              <a:rPr lang="en-US" dirty="0"/>
              <a:t>Eliminate RER from the ESI design.</a:t>
            </a:r>
          </a:p>
          <a:p>
            <a:pPr marL="2690813" indent="-2690813">
              <a:buNone/>
            </a:pPr>
            <a:r>
              <a:rPr lang="en-US" dirty="0"/>
              <a:t>	</a:t>
            </a:r>
          </a:p>
          <a:p>
            <a:pPr marL="2690813" indent="-2690813">
              <a:buNone/>
            </a:pPr>
            <a:r>
              <a:rPr lang="en-US" b="1" dirty="0"/>
              <a:t>Amendment #2:	 </a:t>
            </a:r>
            <a:r>
              <a:rPr lang="en-US" dirty="0"/>
              <a:t>Add a look back provision to the ESI program to enable evaluation of its efficacy.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0F2C61E-778B-4F29-9EE8-62DE0B27C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Amendments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B14DA9B-43A6-9644-9D27-B1511FB7E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4EF0D84E-D972-4B40-99D6-1948BAB059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344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BA5DB1-65BF-438B-AE64-D0BEB3D56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Purpose: </a:t>
            </a:r>
            <a:r>
              <a:rPr lang="en-US" dirty="0"/>
              <a:t>This amendment eliminates RER.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Method: </a:t>
            </a:r>
            <a:r>
              <a:rPr lang="en-US" dirty="0"/>
              <a:t>Strike all language on RER-90 &amp; RER-240.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Amendment may be modified or withdrawn subject to receipt of additional analysis and impact analysis runs.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EE3840-9083-4FF8-9360-B3C96282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Amendment # 1:</a:t>
            </a:r>
            <a:br>
              <a:rPr lang="en-US" dirty="0"/>
            </a:br>
            <a:r>
              <a:rPr lang="en-US" dirty="0"/>
              <a:t>Remove RER from the ESI Design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04F19A6B-F262-0A49-B2D1-9D0F9CCCC1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ADAAC775-B969-CD4D-A443-8350F0B705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743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990BC-B982-4B52-82B0-6ECA44C87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Recall</a:t>
            </a:r>
            <a:r>
              <a:rPr lang="en-US" dirty="0"/>
              <a:t>: ISO-NE Objectives for RER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F3049-E1EB-42C6-AD03-3835D93CA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914164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b="1" dirty="0"/>
              <a:t>Goal #1:</a:t>
            </a:r>
            <a:r>
              <a:rPr lang="en-US" dirty="0"/>
              <a:t>  Ensure the next-day operating plan as produced by the day-ahead market will award sufficient ‘replacement energy’ options to be able to restore operating reserves consistent with NERC/NPCC restoration time standards, should a contingency occur in any hour</a:t>
            </a:r>
            <a:br>
              <a:rPr lang="en-US" dirty="0"/>
            </a:br>
            <a:endParaRPr lang="en-US" dirty="0"/>
          </a:p>
          <a:p>
            <a:pPr marL="0" lvl="0" indent="0">
              <a:buNone/>
            </a:pPr>
            <a:r>
              <a:rPr lang="en-US" b="1" dirty="0"/>
              <a:t>Goal #2:  </a:t>
            </a:r>
            <a:r>
              <a:rPr lang="en-US" dirty="0"/>
              <a:t>Account for load forecast </a:t>
            </a:r>
            <a:r>
              <a:rPr lang="en-US" i="1" dirty="0"/>
              <a:t>error</a:t>
            </a:r>
            <a:endParaRPr lang="en-US" dirty="0"/>
          </a:p>
          <a:p>
            <a:pPr marL="0" lvl="0" indent="0">
              <a:buNone/>
            </a:pPr>
            <a:r>
              <a:rPr lang="en-US" b="1" strike="sngStrike" dirty="0"/>
              <a:t/>
            </a:r>
            <a:br>
              <a:rPr lang="en-US" b="1" strike="sngStrike" dirty="0"/>
            </a:br>
            <a:r>
              <a:rPr lang="en-US" b="1" strike="sngStrike" dirty="0"/>
              <a:t>Goal #3:  </a:t>
            </a:r>
            <a:r>
              <a:rPr lang="en-US" strike="sngStrike" dirty="0"/>
              <a:t>Account for energy supply </a:t>
            </a:r>
            <a:r>
              <a:rPr lang="en-US" i="1" strike="sngStrike" dirty="0"/>
              <a:t>uncertainty </a:t>
            </a:r>
            <a:r>
              <a:rPr lang="en-US" strike="sngStrike" dirty="0"/>
              <a:t>from day-ahead cleared energy</a:t>
            </a:r>
          </a:p>
          <a:p>
            <a:endParaRPr lang="en-US" dirty="0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C2537B9-A010-48E0-B67F-62128C2BA646}"/>
              </a:ext>
            </a:extLst>
          </p:cNvPr>
          <p:cNvSpPr txBox="1"/>
          <p:nvPr/>
        </p:nvSpPr>
        <p:spPr>
          <a:xfrm>
            <a:off x="7143750" y="899165"/>
            <a:ext cx="1371600" cy="4154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50" i="1" dirty="0">
                <a:solidFill>
                  <a:schemeClr val="bg1"/>
                </a:solidFill>
              </a:rPr>
              <a:t>Slide 55:  July 8-10 </a:t>
            </a:r>
            <a:br>
              <a:rPr lang="en-US" sz="1050" i="1" dirty="0">
                <a:solidFill>
                  <a:schemeClr val="bg1"/>
                </a:solidFill>
              </a:rPr>
            </a:br>
            <a:r>
              <a:rPr lang="en-US" sz="1050" i="1" dirty="0">
                <a:solidFill>
                  <a:schemeClr val="bg1"/>
                </a:solidFill>
              </a:rPr>
              <a:t>ESI presentation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952045-96B8-4E91-8549-3B30718B9729}"/>
              </a:ext>
            </a:extLst>
          </p:cNvPr>
          <p:cNvSpPr txBox="1"/>
          <p:nvPr/>
        </p:nvSpPr>
        <p:spPr>
          <a:xfrm>
            <a:off x="4572000" y="5327421"/>
            <a:ext cx="2995094" cy="92333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1350" i="1" dirty="0">
                <a:solidFill>
                  <a:schemeClr val="bg1"/>
                </a:solidFill>
              </a:rPr>
              <a:t>Goal #3 has been dropped from the April 2020 Filing, but may be addressed subject to FERC approval of core design (July 8-10 ESI Presentation, Slide 64)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FE0CD500-732A-844E-ABDA-355EF07C2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7737BAC-422D-7D49-B9D5-B2BB5338DA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053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0E850-D8C3-4101-B063-10C399AFF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RER should be removed from ESI design for five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76E17-CEA6-4A9E-A6F6-554833B13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2"/>
            <a:ext cx="8438827" cy="4525963"/>
          </a:xfrm>
        </p:spPr>
        <p:txBody>
          <a:bodyPr>
            <a:noAutofit/>
          </a:bodyPr>
          <a:lstStyle/>
          <a:p>
            <a:r>
              <a:rPr lang="en-US" sz="1800" b="1" dirty="0"/>
              <a:t>Excessive: </a:t>
            </a:r>
            <a:r>
              <a:rPr lang="en-US" sz="1800" dirty="0"/>
              <a:t>RER may be “baking in” a higher level of reliability than required under NERC/NPCC requirements: it is a reserve product for reserve products. </a:t>
            </a:r>
          </a:p>
          <a:p>
            <a:r>
              <a:rPr lang="en-US" sz="1800" b="1" dirty="0"/>
              <a:t>Process:</a:t>
            </a:r>
            <a:r>
              <a:rPr lang="en-US" sz="1800" dirty="0"/>
              <a:t> ISO-NE has not provided methodology for RER load forecast </a:t>
            </a:r>
            <a:r>
              <a:rPr lang="en-US" sz="1800" i="1" dirty="0"/>
              <a:t>error </a:t>
            </a:r>
            <a:r>
              <a:rPr lang="en-US" sz="1800" dirty="0"/>
              <a:t>or supply </a:t>
            </a:r>
            <a:r>
              <a:rPr lang="en-US" sz="1800" i="1" dirty="0"/>
              <a:t>uncertainty.</a:t>
            </a:r>
          </a:p>
          <a:p>
            <a:pPr lvl="1"/>
            <a:r>
              <a:rPr lang="en-US" sz="1800" dirty="0"/>
              <a:t>Load forecast error component could result in very large option purchases; Analysis Group impact analysis does not assess quantity and cost of covering forecast error.</a:t>
            </a:r>
            <a:endParaRPr lang="en-US" sz="1800" i="1" dirty="0"/>
          </a:p>
          <a:p>
            <a:r>
              <a:rPr lang="en-US" sz="1800" b="1" dirty="0"/>
              <a:t>Value: </a:t>
            </a:r>
            <a:r>
              <a:rPr lang="en-US" sz="1800" dirty="0"/>
              <a:t>RER has no demonstrated market efficiency or reliability benefit. </a:t>
            </a:r>
            <a:endParaRPr lang="en-US" sz="1800" b="1" dirty="0"/>
          </a:p>
          <a:p>
            <a:r>
              <a:rPr lang="en-US" sz="1800" b="1" dirty="0"/>
              <a:t>Theory: </a:t>
            </a:r>
            <a:r>
              <a:rPr lang="en-US" sz="1800" dirty="0"/>
              <a:t>As designed, RER doesn’t ensure ability to recover the system.</a:t>
            </a:r>
          </a:p>
          <a:p>
            <a:pPr lvl="1"/>
            <a:r>
              <a:rPr lang="en-US" sz="1800" dirty="0"/>
              <a:t>There are instances where ISO could procure “enough” RER but be unable to recover the system after a large contingency. </a:t>
            </a:r>
            <a:endParaRPr lang="en-US" sz="1800" b="1" dirty="0"/>
          </a:p>
          <a:p>
            <a:r>
              <a:rPr lang="en-US" sz="1800" b="1" dirty="0"/>
              <a:t>Ease: </a:t>
            </a:r>
            <a:r>
              <a:rPr lang="en-US" sz="1800" dirty="0"/>
              <a:t>Removing RER does not disrupt other components of ESI design.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8E119681-2E30-854F-AEB0-15CB5A8A0C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BD36DB9C-7FCB-EA4A-A6A7-A16B48B3EF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071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664C8-BB26-4EF5-B6F3-9EDBEF56C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Excessive: </a:t>
            </a:r>
            <a:r>
              <a:rPr lang="en-US" dirty="0"/>
              <a:t>Other ISO/RTOs see no need for RER style products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5E95C-1E7B-4744-8597-90B669EF4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75614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Different is not intrinsically bad, but…</a:t>
            </a:r>
            <a:br>
              <a:rPr lang="en-US" dirty="0"/>
            </a:br>
            <a:endParaRPr lang="en-US" dirty="0"/>
          </a:p>
          <a:p>
            <a:r>
              <a:rPr lang="en-US" dirty="0"/>
              <a:t>ISO-NE has not shown that it has had trouble recovering reserves historically, or that it expects to in the future.</a:t>
            </a:r>
          </a:p>
          <a:p>
            <a:pPr lvl="1"/>
            <a:r>
              <a:rPr lang="en-US" dirty="0"/>
              <a:t>No evidence that load is receiving uncompensated benefits or that RER improves extant price formation problem. </a:t>
            </a:r>
          </a:p>
          <a:p>
            <a:pPr lvl="1"/>
            <a:r>
              <a:rPr lang="en-US" dirty="0"/>
              <a:t>ISO-NE does not offer a real-time RER analogue in today’s market.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The “problems” which RER seeks to address are not included on IMM or EMM State of Market Report recommendation lists.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No other ISO/RTO offers an RER-style product.</a:t>
            </a:r>
          </a:p>
          <a:p>
            <a:pPr lvl="1"/>
            <a:r>
              <a:rPr lang="en-US" dirty="0"/>
              <a:t>NYISO, PJM, MISO subject to same sorts of NERC or NPCC standards. </a:t>
            </a:r>
          </a:p>
          <a:p>
            <a:pPr lvl="1"/>
            <a:r>
              <a:rPr lang="en-US" dirty="0"/>
              <a:t>Some account for N-1-1 or forecast error via unpriced RAA commitments (cf. ISO-NE, 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Day-Ahead Enhancements; Tech Session 2</a:t>
            </a:r>
            <a:r>
              <a:rPr lang="en-US" dirty="0"/>
              <a:t>, April 2, 2019). </a:t>
            </a:r>
          </a:p>
          <a:p>
            <a:endParaRPr lang="en-US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E1EB1A99-DF4E-4747-B626-69252BDD89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53A4387B-3250-2845-8650-2F9C578FDD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945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FD42A-44D3-4E70-9DF0-2261AF980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Process</a:t>
            </a:r>
            <a:r>
              <a:rPr lang="en-US" dirty="0"/>
              <a:t>: RER design remains incomplete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A4255-2F87-43D4-9006-C26039C94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“Load forecast error” isn’t defined and could be used as blank check for GWs extra RER procurement.</a:t>
            </a:r>
            <a:br>
              <a:rPr lang="en-US" dirty="0"/>
            </a:br>
            <a:endParaRPr lang="en-US" dirty="0"/>
          </a:p>
          <a:p>
            <a:r>
              <a:rPr lang="en-US" dirty="0"/>
              <a:t>ISO-NE has not provided its methodology for RER load forecast </a:t>
            </a:r>
            <a:r>
              <a:rPr lang="en-US" i="1" dirty="0"/>
              <a:t>error </a:t>
            </a:r>
            <a:r>
              <a:rPr lang="en-US" dirty="0"/>
              <a:t>or supply </a:t>
            </a:r>
            <a:r>
              <a:rPr lang="en-US" i="1" dirty="0"/>
              <a:t>uncertainty, </a:t>
            </a:r>
            <a:r>
              <a:rPr lang="en-US" dirty="0"/>
              <a:t>though it may in 1Q2020</a:t>
            </a:r>
            <a:r>
              <a:rPr lang="en-US" i="1" dirty="0"/>
              <a:t>.</a:t>
            </a:r>
            <a:endParaRPr lang="en-US" dirty="0"/>
          </a:p>
          <a:p>
            <a:pPr lvl="1"/>
            <a:r>
              <a:rPr lang="en-US" dirty="0"/>
              <a:t>ISO-NE is “still assessing” approaches to include this uncertainty in the RER requirements (August 13-15 ESI presentation, slide 49).</a:t>
            </a:r>
          </a:p>
          <a:p>
            <a:pPr lvl="1"/>
            <a:r>
              <a:rPr lang="en-US" dirty="0"/>
              <a:t>ISO-NE presented some estimates of the magnitude of load forecast error, but has not provided its opinion on the </a:t>
            </a:r>
            <a:r>
              <a:rPr lang="en-US" i="1" dirty="0"/>
              <a:t>right </a:t>
            </a:r>
            <a:r>
              <a:rPr lang="en-US" dirty="0"/>
              <a:t>amount to procure. </a:t>
            </a:r>
            <a:br>
              <a:rPr lang="en-US" dirty="0"/>
            </a:br>
            <a:endParaRPr lang="en-US" dirty="0"/>
          </a:p>
          <a:p>
            <a:r>
              <a:rPr lang="en-US" dirty="0"/>
              <a:t>Despite being undefined, “load forecast error” is still included in ISO-NE’s September redlines (</a:t>
            </a:r>
            <a:r>
              <a:rPr lang="en-US" i="1" dirty="0"/>
              <a:t>see</a:t>
            </a:r>
            <a:r>
              <a:rPr lang="en-US" dirty="0"/>
              <a:t> III.1.8.5.d-e).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B6D8725B-525C-8B47-99FB-8A198C4DEF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BB81C55-2612-CF43-AF51-8680B91970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17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825B9-B2A8-4B95-85CD-87AA40DF5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Value</a:t>
            </a:r>
            <a:r>
              <a:rPr lang="en-US" dirty="0"/>
              <a:t>: RER has no demonstrated economic or reliability value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D0F43-C6AE-4417-BF34-E74B90057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30726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450"/>
              </a:spcAft>
            </a:pPr>
            <a:r>
              <a:rPr lang="en-US" dirty="0"/>
              <a:t>ISO-NE has indicated that it will run an Impact Analysis scenario excluding RER in all hours.</a:t>
            </a:r>
          </a:p>
          <a:p>
            <a:pPr lvl="1">
              <a:spcAft>
                <a:spcPts val="450"/>
              </a:spcAft>
            </a:pPr>
            <a:r>
              <a:rPr lang="en-US" dirty="0"/>
              <a:t>We will return to the MC with our assessment of those results when they are presented.</a:t>
            </a:r>
          </a:p>
          <a:p>
            <a:pPr>
              <a:spcAft>
                <a:spcPts val="450"/>
              </a:spcAft>
            </a:pPr>
            <a:r>
              <a:rPr lang="en-US" dirty="0"/>
              <a:t>To date, Impact results imply that RER has little value.</a:t>
            </a:r>
          </a:p>
          <a:p>
            <a:pPr lvl="1">
              <a:spcAft>
                <a:spcPts val="450"/>
              </a:spcAft>
            </a:pPr>
            <a:r>
              <a:rPr lang="en-US" dirty="0"/>
              <a:t>All scenarios have indicated zero hours of scarcity (under both ESI and CMR).  </a:t>
            </a:r>
          </a:p>
          <a:p>
            <a:pPr lvl="2">
              <a:spcAft>
                <a:spcPts val="450"/>
              </a:spcAft>
            </a:pPr>
            <a:r>
              <a:rPr lang="en-US" dirty="0"/>
              <a:t>This implies that RER would not be needed to avoid an energy shortage.</a:t>
            </a:r>
          </a:p>
          <a:p>
            <a:pPr lvl="1">
              <a:spcAft>
                <a:spcPts val="450"/>
              </a:spcAft>
            </a:pPr>
            <a:r>
              <a:rPr lang="en-US" dirty="0"/>
              <a:t>Direct costs hard to ascertain from</a:t>
            </a:r>
            <a:r>
              <a:rPr lang="en-US" u="sng" strike="sngStrike" dirty="0"/>
              <a:t>,</a:t>
            </a:r>
            <a:r>
              <a:rPr lang="en-US" dirty="0"/>
              <a:t> Impact Analysis, but buying 1,200 MW of RER options will undoubtedly increase costs.  </a:t>
            </a:r>
          </a:p>
          <a:p>
            <a:pPr lvl="2">
              <a:spcAft>
                <a:spcPts val="450"/>
              </a:spcAft>
            </a:pPr>
            <a:r>
              <a:rPr lang="en-US" dirty="0"/>
              <a:t>Impact Analysis indicates direct RER costs of $27 to $119 million for winter season.  Some fraction is returned via RT settlement.</a:t>
            </a:r>
          </a:p>
          <a:p>
            <a:pPr lvl="2">
              <a:spcAft>
                <a:spcPts val="450"/>
              </a:spcAft>
            </a:pPr>
            <a:r>
              <a:rPr lang="en-US" dirty="0"/>
              <a:t>RER procurement also increases prices of other products due to cooptimization.</a:t>
            </a:r>
          </a:p>
          <a:p>
            <a:endParaRPr lang="en-US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8DB82484-EC32-334A-B6CF-15610D19D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709CBF58-F41F-7944-B97D-94217A2C64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91747"/>
      </p:ext>
    </p:extLst>
  </p:cSld>
  <p:clrMapOvr>
    <a:masterClrMapping/>
  </p:clrMapOvr>
</p:sld>
</file>

<file path=ppt/theme/theme1.xml><?xml version="1.0" encoding="utf-8"?>
<a:theme xmlns:a="http://schemas.openxmlformats.org/drawingml/2006/main" name="AGO 2016 May 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O PowerPoint Template 2018.potx" id="{B6C1A8EC-ED57-43ED-BF63-69294E53E775}" vid="{02A44F30-A1EF-4447-820A-F79F6C0D20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AGO PowerPoint Template 2018</Template>
  <TotalTime>0</TotalTime>
  <Words>1377</Words>
  <Application>Microsoft Office PowerPoint</Application>
  <PresentationFormat>On-screen Show (4:3)</PresentationFormat>
  <Paragraphs>180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AGO 2016 May 2016</vt:lpstr>
      <vt:lpstr>MA AGO Amendments  to ISO-NE  Energy Security  Improvements Proposal</vt:lpstr>
      <vt:lpstr>INTRODUCTION</vt:lpstr>
      <vt:lpstr>Proposed Amendments</vt:lpstr>
      <vt:lpstr>Amendment # 1: Remove RER from the ESI Design</vt:lpstr>
      <vt:lpstr>Recall: ISO-NE Objectives for RER</vt:lpstr>
      <vt:lpstr>RER should be removed from ESI design for five reasons</vt:lpstr>
      <vt:lpstr>Excessive: Other ISO/RTOs see no need for RER style products </vt:lpstr>
      <vt:lpstr>Process: RER design remains incomplete</vt:lpstr>
      <vt:lpstr>Value: RER has no demonstrated economic or reliability value </vt:lpstr>
      <vt:lpstr>Theoretical Flaw: RER doesn’t ensure full system recovery</vt:lpstr>
      <vt:lpstr>Ease: Removing RER does not disrupt other ESI components </vt:lpstr>
      <vt:lpstr>Conclusions Amendment # 1</vt:lpstr>
      <vt:lpstr>Amendment #2</vt:lpstr>
      <vt:lpstr>Amendment #2 Rationale</vt:lpstr>
      <vt:lpstr>Conclusions Amendment # 2</vt:lpstr>
      <vt:lpstr>PowerPoint Presentation</vt:lpstr>
      <vt:lpstr>PowerPoint Presentation</vt:lpstr>
      <vt:lpstr>RER Dispatch Example Setup</vt:lpstr>
      <vt:lpstr>RER Dispatch Shortfall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2020-01-10T15:03:38Z</dcterms:created>
  <dcterms:modified xsi:type="dcterms:W3CDTF">2020-01-10T22:10:31Z</dcterms:modified>
</cp:coreProperties>
</file>